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7"/>
  </p:notesMasterIdLst>
  <p:sldIdLst>
    <p:sldId id="329" r:id="rId6"/>
    <p:sldId id="330" r:id="rId7"/>
    <p:sldId id="331" r:id="rId8"/>
    <p:sldId id="332" r:id="rId9"/>
    <p:sldId id="333" r:id="rId10"/>
    <p:sldId id="334" r:id="rId11"/>
    <p:sldId id="361" r:id="rId12"/>
    <p:sldId id="362" r:id="rId13"/>
    <p:sldId id="363" r:id="rId14"/>
    <p:sldId id="364" r:id="rId15"/>
    <p:sldId id="258" r:id="rId16"/>
    <p:sldId id="365" r:id="rId17"/>
    <p:sldId id="366" r:id="rId18"/>
    <p:sldId id="259" r:id="rId19"/>
    <p:sldId id="367" r:id="rId20"/>
    <p:sldId id="368" r:id="rId21"/>
    <p:sldId id="265" r:id="rId22"/>
    <p:sldId id="322" r:id="rId23"/>
    <p:sldId id="298" r:id="rId24"/>
    <p:sldId id="300" r:id="rId25"/>
    <p:sldId id="299" r:id="rId26"/>
    <p:sldId id="281" r:id="rId27"/>
    <p:sldId id="297" r:id="rId28"/>
    <p:sldId id="272" r:id="rId29"/>
    <p:sldId id="370" r:id="rId30"/>
    <p:sldId id="358" r:id="rId31"/>
    <p:sldId id="357" r:id="rId32"/>
    <p:sldId id="369" r:id="rId33"/>
    <p:sldId id="359" r:id="rId34"/>
    <p:sldId id="360" r:id="rId35"/>
    <p:sldId id="371"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11972F-3F48-4866-A700-659C55E9FFBE}" v="736" dt="2018-10-25T17:20:24.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660"/>
  </p:normalViewPr>
  <p:slideViewPr>
    <p:cSldViewPr snapToGrid="0">
      <p:cViewPr varScale="1">
        <p:scale>
          <a:sx n="122" d="100"/>
          <a:sy n="122" d="100"/>
        </p:scale>
        <p:origin x="96"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BEF155-6B4A-4243-B042-F0E722EDC4B2}" type="doc">
      <dgm:prSet loTypeId="urn:microsoft.com/office/officeart/2009/layout/CircleArrowProcess" loCatId="process" qsTypeId="urn:microsoft.com/office/officeart/2005/8/quickstyle/simple1" qsCatId="simple" csTypeId="urn:microsoft.com/office/officeart/2005/8/colors/accent6_1" csCatId="accent6" phldr="1"/>
      <dgm:spPr/>
      <dgm:t>
        <a:bodyPr/>
        <a:lstStyle/>
        <a:p>
          <a:endParaRPr lang="en-US"/>
        </a:p>
      </dgm:t>
    </dgm:pt>
    <dgm:pt modelId="{5D56EC04-5472-4596-960A-BA842FBA4DF1}">
      <dgm:prSet phldrT="[Text]"/>
      <dgm:spPr/>
      <dgm:t>
        <a:bodyPr/>
        <a:lstStyle/>
        <a:p>
          <a:r>
            <a:rPr lang="en-US" dirty="0"/>
            <a:t>Capture images</a:t>
          </a:r>
        </a:p>
      </dgm:t>
    </dgm:pt>
    <dgm:pt modelId="{D8FE9D76-A586-47CB-8372-37D7E7F98DBC}" type="parTrans" cxnId="{2F761B7D-FDF0-476D-B0CB-B75AC46B3E2A}">
      <dgm:prSet/>
      <dgm:spPr/>
      <dgm:t>
        <a:bodyPr/>
        <a:lstStyle/>
        <a:p>
          <a:endParaRPr lang="en-US"/>
        </a:p>
      </dgm:t>
    </dgm:pt>
    <dgm:pt modelId="{500F2313-B8EE-48BB-97ED-8BAD3A9F0CB4}" type="sibTrans" cxnId="{2F761B7D-FDF0-476D-B0CB-B75AC46B3E2A}">
      <dgm:prSet/>
      <dgm:spPr/>
      <dgm:t>
        <a:bodyPr/>
        <a:lstStyle/>
        <a:p>
          <a:endParaRPr lang="en-US"/>
        </a:p>
      </dgm:t>
    </dgm:pt>
    <dgm:pt modelId="{72842D11-2110-43C2-BA73-B2EBBD509D36}">
      <dgm:prSet phldrT="[Text]"/>
      <dgm:spPr/>
      <dgm:t>
        <a:bodyPr/>
        <a:lstStyle/>
        <a:p>
          <a:r>
            <a:rPr lang="en-US" dirty="0"/>
            <a:t>Compare time stamps</a:t>
          </a:r>
        </a:p>
      </dgm:t>
    </dgm:pt>
    <dgm:pt modelId="{96E06968-A20C-431B-B0EC-BA650B1E4961}" type="parTrans" cxnId="{6593384A-B351-4562-915C-A906F3EE1BAF}">
      <dgm:prSet/>
      <dgm:spPr/>
      <dgm:t>
        <a:bodyPr/>
        <a:lstStyle/>
        <a:p>
          <a:endParaRPr lang="en-US"/>
        </a:p>
      </dgm:t>
    </dgm:pt>
    <dgm:pt modelId="{AD5261A9-9E32-4AD7-8335-AE1B445D8F4B}" type="sibTrans" cxnId="{6593384A-B351-4562-915C-A906F3EE1BAF}">
      <dgm:prSet/>
      <dgm:spPr/>
      <dgm:t>
        <a:bodyPr/>
        <a:lstStyle/>
        <a:p>
          <a:endParaRPr lang="en-US"/>
        </a:p>
      </dgm:t>
    </dgm:pt>
    <dgm:pt modelId="{E276497D-166A-4123-B8FA-83B333AF55D0}">
      <dgm:prSet phldrT="[Text]"/>
      <dgm:spPr/>
      <dgm:t>
        <a:bodyPr/>
        <a:lstStyle/>
        <a:p>
          <a:r>
            <a:rPr lang="en-US" dirty="0"/>
            <a:t>Estimate travel times</a:t>
          </a:r>
        </a:p>
      </dgm:t>
    </dgm:pt>
    <dgm:pt modelId="{EE5E211B-3513-4FD0-BBF0-A8F22598DA35}" type="parTrans" cxnId="{A3E86C0E-C196-42E2-9721-DE564626095E}">
      <dgm:prSet/>
      <dgm:spPr/>
      <dgm:t>
        <a:bodyPr/>
        <a:lstStyle/>
        <a:p>
          <a:endParaRPr lang="en-US"/>
        </a:p>
      </dgm:t>
    </dgm:pt>
    <dgm:pt modelId="{C4DF5BE3-9358-41FA-8E14-224B1E0BC930}" type="sibTrans" cxnId="{A3E86C0E-C196-42E2-9721-DE564626095E}">
      <dgm:prSet/>
      <dgm:spPr/>
      <dgm:t>
        <a:bodyPr/>
        <a:lstStyle/>
        <a:p>
          <a:endParaRPr lang="en-US"/>
        </a:p>
      </dgm:t>
    </dgm:pt>
    <dgm:pt modelId="{9AFE9DE9-36F4-43E5-95D7-5C88F9A43DAD}" type="pres">
      <dgm:prSet presAssocID="{85BEF155-6B4A-4243-B042-F0E722EDC4B2}" presName="Name0" presStyleCnt="0">
        <dgm:presLayoutVars>
          <dgm:chMax val="7"/>
          <dgm:chPref val="7"/>
          <dgm:dir/>
          <dgm:animLvl val="lvl"/>
        </dgm:presLayoutVars>
      </dgm:prSet>
      <dgm:spPr/>
    </dgm:pt>
    <dgm:pt modelId="{BE032861-E82F-4871-B74F-C7CE6B278467}" type="pres">
      <dgm:prSet presAssocID="{5D56EC04-5472-4596-960A-BA842FBA4DF1}" presName="Accent1" presStyleCnt="0"/>
      <dgm:spPr/>
    </dgm:pt>
    <dgm:pt modelId="{3BDEBF17-593F-469F-94A8-FF6BBBECAC67}" type="pres">
      <dgm:prSet presAssocID="{5D56EC04-5472-4596-960A-BA842FBA4DF1}" presName="Accent" presStyleLbl="node1" presStyleIdx="0" presStyleCnt="3"/>
      <dgm:spPr/>
    </dgm:pt>
    <dgm:pt modelId="{3C5D56CD-502C-4BDF-8FBF-6BB4E663BE54}" type="pres">
      <dgm:prSet presAssocID="{5D56EC04-5472-4596-960A-BA842FBA4DF1}" presName="Parent1" presStyleLbl="revTx" presStyleIdx="0" presStyleCnt="3">
        <dgm:presLayoutVars>
          <dgm:chMax val="1"/>
          <dgm:chPref val="1"/>
          <dgm:bulletEnabled val="1"/>
        </dgm:presLayoutVars>
      </dgm:prSet>
      <dgm:spPr/>
    </dgm:pt>
    <dgm:pt modelId="{41BFC541-411F-47FE-B286-3D83C27F3B07}" type="pres">
      <dgm:prSet presAssocID="{72842D11-2110-43C2-BA73-B2EBBD509D36}" presName="Accent2" presStyleCnt="0"/>
      <dgm:spPr/>
    </dgm:pt>
    <dgm:pt modelId="{E0D18F0F-DD0E-456E-A515-06EDB55754C1}" type="pres">
      <dgm:prSet presAssocID="{72842D11-2110-43C2-BA73-B2EBBD509D36}" presName="Accent" presStyleLbl="node1" presStyleIdx="1" presStyleCnt="3"/>
      <dgm:spPr/>
    </dgm:pt>
    <dgm:pt modelId="{47D583EC-5D04-4B91-86C8-096D219DFF9D}" type="pres">
      <dgm:prSet presAssocID="{72842D11-2110-43C2-BA73-B2EBBD509D36}" presName="Parent2" presStyleLbl="revTx" presStyleIdx="1" presStyleCnt="3">
        <dgm:presLayoutVars>
          <dgm:chMax val="1"/>
          <dgm:chPref val="1"/>
          <dgm:bulletEnabled val="1"/>
        </dgm:presLayoutVars>
      </dgm:prSet>
      <dgm:spPr/>
    </dgm:pt>
    <dgm:pt modelId="{94FB1A61-C15D-4187-A265-6EEFB171A928}" type="pres">
      <dgm:prSet presAssocID="{E276497D-166A-4123-B8FA-83B333AF55D0}" presName="Accent3" presStyleCnt="0"/>
      <dgm:spPr/>
    </dgm:pt>
    <dgm:pt modelId="{DCE2171C-B3B9-4A69-966F-2D6EFD535CB7}" type="pres">
      <dgm:prSet presAssocID="{E276497D-166A-4123-B8FA-83B333AF55D0}" presName="Accent" presStyleLbl="node1" presStyleIdx="2" presStyleCnt="3"/>
      <dgm:spPr/>
    </dgm:pt>
    <dgm:pt modelId="{67F4E7B8-EAB7-4D5C-8F6F-52837D9456D8}" type="pres">
      <dgm:prSet presAssocID="{E276497D-166A-4123-B8FA-83B333AF55D0}" presName="Parent3" presStyleLbl="revTx" presStyleIdx="2" presStyleCnt="3">
        <dgm:presLayoutVars>
          <dgm:chMax val="1"/>
          <dgm:chPref val="1"/>
          <dgm:bulletEnabled val="1"/>
        </dgm:presLayoutVars>
      </dgm:prSet>
      <dgm:spPr/>
    </dgm:pt>
  </dgm:ptLst>
  <dgm:cxnLst>
    <dgm:cxn modelId="{A3E86C0E-C196-42E2-9721-DE564626095E}" srcId="{85BEF155-6B4A-4243-B042-F0E722EDC4B2}" destId="{E276497D-166A-4123-B8FA-83B333AF55D0}" srcOrd="2" destOrd="0" parTransId="{EE5E211B-3513-4FD0-BBF0-A8F22598DA35}" sibTransId="{C4DF5BE3-9358-41FA-8E14-224B1E0BC930}"/>
    <dgm:cxn modelId="{6593384A-B351-4562-915C-A906F3EE1BAF}" srcId="{85BEF155-6B4A-4243-B042-F0E722EDC4B2}" destId="{72842D11-2110-43C2-BA73-B2EBBD509D36}" srcOrd="1" destOrd="0" parTransId="{96E06968-A20C-431B-B0EC-BA650B1E4961}" sibTransId="{AD5261A9-9E32-4AD7-8335-AE1B445D8F4B}"/>
    <dgm:cxn modelId="{2F761B7D-FDF0-476D-B0CB-B75AC46B3E2A}" srcId="{85BEF155-6B4A-4243-B042-F0E722EDC4B2}" destId="{5D56EC04-5472-4596-960A-BA842FBA4DF1}" srcOrd="0" destOrd="0" parTransId="{D8FE9D76-A586-47CB-8372-37D7E7F98DBC}" sibTransId="{500F2313-B8EE-48BB-97ED-8BAD3A9F0CB4}"/>
    <dgm:cxn modelId="{5EE8E07E-0EC5-4FF6-BCD5-C0AB8DA1D24E}" type="presOf" srcId="{E276497D-166A-4123-B8FA-83B333AF55D0}" destId="{67F4E7B8-EAB7-4D5C-8F6F-52837D9456D8}" srcOrd="0" destOrd="0" presId="urn:microsoft.com/office/officeart/2009/layout/CircleArrowProcess"/>
    <dgm:cxn modelId="{6E424AA4-DBFF-4696-B1F2-0FF0876C5294}" type="presOf" srcId="{72842D11-2110-43C2-BA73-B2EBBD509D36}" destId="{47D583EC-5D04-4B91-86C8-096D219DFF9D}" srcOrd="0" destOrd="0" presId="urn:microsoft.com/office/officeart/2009/layout/CircleArrowProcess"/>
    <dgm:cxn modelId="{AA4867C8-9029-459E-96AB-87582631A7BA}" type="presOf" srcId="{85BEF155-6B4A-4243-B042-F0E722EDC4B2}" destId="{9AFE9DE9-36F4-43E5-95D7-5C88F9A43DAD}" srcOrd="0" destOrd="0" presId="urn:microsoft.com/office/officeart/2009/layout/CircleArrowProcess"/>
    <dgm:cxn modelId="{D892E9EF-2BC9-478C-98F7-1B13E5DB1853}" type="presOf" srcId="{5D56EC04-5472-4596-960A-BA842FBA4DF1}" destId="{3C5D56CD-502C-4BDF-8FBF-6BB4E663BE54}" srcOrd="0" destOrd="0" presId="urn:microsoft.com/office/officeart/2009/layout/CircleArrowProcess"/>
    <dgm:cxn modelId="{F8B69A5B-C151-4518-9388-0D76C59DEDCE}" type="presParOf" srcId="{9AFE9DE9-36F4-43E5-95D7-5C88F9A43DAD}" destId="{BE032861-E82F-4871-B74F-C7CE6B278467}" srcOrd="0" destOrd="0" presId="urn:microsoft.com/office/officeart/2009/layout/CircleArrowProcess"/>
    <dgm:cxn modelId="{7C16026E-F761-4046-8C4E-742EA2CB19A9}" type="presParOf" srcId="{BE032861-E82F-4871-B74F-C7CE6B278467}" destId="{3BDEBF17-593F-469F-94A8-FF6BBBECAC67}" srcOrd="0" destOrd="0" presId="urn:microsoft.com/office/officeart/2009/layout/CircleArrowProcess"/>
    <dgm:cxn modelId="{477F9640-4D1D-4C52-8C1D-DF8D0767812A}" type="presParOf" srcId="{9AFE9DE9-36F4-43E5-95D7-5C88F9A43DAD}" destId="{3C5D56CD-502C-4BDF-8FBF-6BB4E663BE54}" srcOrd="1" destOrd="0" presId="urn:microsoft.com/office/officeart/2009/layout/CircleArrowProcess"/>
    <dgm:cxn modelId="{75A4E8A3-3640-40E9-BE6C-AB405F084D93}" type="presParOf" srcId="{9AFE9DE9-36F4-43E5-95D7-5C88F9A43DAD}" destId="{41BFC541-411F-47FE-B286-3D83C27F3B07}" srcOrd="2" destOrd="0" presId="urn:microsoft.com/office/officeart/2009/layout/CircleArrowProcess"/>
    <dgm:cxn modelId="{77634687-9233-4037-B7F9-1E0714E386C6}" type="presParOf" srcId="{41BFC541-411F-47FE-B286-3D83C27F3B07}" destId="{E0D18F0F-DD0E-456E-A515-06EDB55754C1}" srcOrd="0" destOrd="0" presId="urn:microsoft.com/office/officeart/2009/layout/CircleArrowProcess"/>
    <dgm:cxn modelId="{C8079E10-2EBF-4B72-A5B6-40386B999C44}" type="presParOf" srcId="{9AFE9DE9-36F4-43E5-95D7-5C88F9A43DAD}" destId="{47D583EC-5D04-4B91-86C8-096D219DFF9D}" srcOrd="3" destOrd="0" presId="urn:microsoft.com/office/officeart/2009/layout/CircleArrowProcess"/>
    <dgm:cxn modelId="{F6BC37D6-A01C-46BE-9661-3B2EB0E3B84C}" type="presParOf" srcId="{9AFE9DE9-36F4-43E5-95D7-5C88F9A43DAD}" destId="{94FB1A61-C15D-4187-A265-6EEFB171A928}" srcOrd="4" destOrd="0" presId="urn:microsoft.com/office/officeart/2009/layout/CircleArrowProcess"/>
    <dgm:cxn modelId="{2C693BEB-21D8-4C5C-81BD-2F10A332983D}" type="presParOf" srcId="{94FB1A61-C15D-4187-A265-6EEFB171A928}" destId="{DCE2171C-B3B9-4A69-966F-2D6EFD535CB7}" srcOrd="0" destOrd="0" presId="urn:microsoft.com/office/officeart/2009/layout/CircleArrowProcess"/>
    <dgm:cxn modelId="{3C7755B7-1844-44F8-9FFF-EA550AB21031}" type="presParOf" srcId="{9AFE9DE9-36F4-43E5-95D7-5C88F9A43DAD}" destId="{67F4E7B8-EAB7-4D5C-8F6F-52837D9456D8}"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EBF17-593F-469F-94A8-FF6BBBECAC67}">
      <dsp:nvSpPr>
        <dsp:cNvPr id="0" name=""/>
        <dsp:cNvSpPr/>
      </dsp:nvSpPr>
      <dsp:spPr>
        <a:xfrm>
          <a:off x="1272822" y="628586"/>
          <a:ext cx="2202724" cy="2203059"/>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5D56CD-502C-4BDF-8FBF-6BB4E663BE54}">
      <dsp:nvSpPr>
        <dsp:cNvPr id="0" name=""/>
        <dsp:cNvSpPr/>
      </dsp:nvSpPr>
      <dsp:spPr>
        <a:xfrm>
          <a:off x="1759697" y="1423958"/>
          <a:ext cx="1224011" cy="611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Capture images</a:t>
          </a:r>
        </a:p>
      </dsp:txBody>
      <dsp:txXfrm>
        <a:off x="1759697" y="1423958"/>
        <a:ext cx="1224011" cy="611859"/>
      </dsp:txXfrm>
    </dsp:sp>
    <dsp:sp modelId="{E0D18F0F-DD0E-456E-A515-06EDB55754C1}">
      <dsp:nvSpPr>
        <dsp:cNvPr id="0" name=""/>
        <dsp:cNvSpPr/>
      </dsp:nvSpPr>
      <dsp:spPr>
        <a:xfrm>
          <a:off x="661024" y="1894407"/>
          <a:ext cx="2202724" cy="2203059"/>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D583EC-5D04-4B91-86C8-096D219DFF9D}">
      <dsp:nvSpPr>
        <dsp:cNvPr id="0" name=""/>
        <dsp:cNvSpPr/>
      </dsp:nvSpPr>
      <dsp:spPr>
        <a:xfrm>
          <a:off x="1150380" y="2697101"/>
          <a:ext cx="1224011" cy="611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Compare time stamps</a:t>
          </a:r>
        </a:p>
      </dsp:txBody>
      <dsp:txXfrm>
        <a:off x="1150380" y="2697101"/>
        <a:ext cx="1224011" cy="611859"/>
      </dsp:txXfrm>
    </dsp:sp>
    <dsp:sp modelId="{DCE2171C-B3B9-4A69-966F-2D6EFD535CB7}">
      <dsp:nvSpPr>
        <dsp:cNvPr id="0" name=""/>
        <dsp:cNvSpPr/>
      </dsp:nvSpPr>
      <dsp:spPr>
        <a:xfrm>
          <a:off x="1429598" y="3311706"/>
          <a:ext cx="1892481" cy="1893239"/>
        </a:xfrm>
        <a:prstGeom prst="blockArc">
          <a:avLst>
            <a:gd name="adj1" fmla="val 13500000"/>
            <a:gd name="adj2" fmla="val 10800000"/>
            <a:gd name="adj3" fmla="val 1274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F4E7B8-EAB7-4D5C-8F6F-52837D9456D8}">
      <dsp:nvSpPr>
        <dsp:cNvPr id="0" name=""/>
        <dsp:cNvSpPr/>
      </dsp:nvSpPr>
      <dsp:spPr>
        <a:xfrm>
          <a:off x="1762592" y="3972074"/>
          <a:ext cx="1224011" cy="611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Estimate travel times</a:t>
          </a:r>
        </a:p>
      </dsp:txBody>
      <dsp:txXfrm>
        <a:off x="1762592" y="3972074"/>
        <a:ext cx="1224011" cy="611859"/>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502D1B5-6845-4903-8252-BE8476A8E2B7}" type="datetimeFigureOut">
              <a:rPr lang="en-US" smtClean="0"/>
              <a:t>10/25/2018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BF586A0-3410-47CD-940E-F5D0E9C6A841}" type="slidenum">
              <a:rPr lang="en-US" smtClean="0"/>
              <a:t>‹#›</a:t>
            </a:fld>
            <a:endParaRPr lang="en-US"/>
          </a:p>
        </p:txBody>
      </p:sp>
    </p:spTree>
    <p:extLst>
      <p:ext uri="{BB962C8B-B14F-4D97-AF65-F5344CB8AC3E}">
        <p14:creationId xmlns:p14="http://schemas.microsoft.com/office/powerpoint/2010/main" val="140574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B6462E38-1DBF-493E-8775-8109287F1EB1}" type="slidenum">
              <a:rPr lang="en-US" smtClean="0"/>
              <a:t>7</a:t>
            </a:fld>
            <a:endParaRPr lang="en-US"/>
          </a:p>
        </p:txBody>
      </p:sp>
    </p:spTree>
    <p:extLst>
      <p:ext uri="{BB962C8B-B14F-4D97-AF65-F5344CB8AC3E}">
        <p14:creationId xmlns:p14="http://schemas.microsoft.com/office/powerpoint/2010/main" val="1419267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800" dirty="0"/>
              <a:t>Thanks, and I think we have a few minutes for any questions about Traffic Cameras or License Plate Readers</a:t>
            </a:r>
          </a:p>
        </p:txBody>
      </p:sp>
      <p:sp>
        <p:nvSpPr>
          <p:cNvPr id="4" name="Slide Number Placeholder 3"/>
          <p:cNvSpPr>
            <a:spLocks noGrp="1"/>
          </p:cNvSpPr>
          <p:nvPr>
            <p:ph type="sldNum" sz="quarter" idx="5"/>
          </p:nvPr>
        </p:nvSpPr>
        <p:spPr/>
        <p:txBody>
          <a:bodyPr/>
          <a:lstStyle/>
          <a:p>
            <a:fld id="{B6462E38-1DBF-493E-8775-8109287F1EB1}" type="slidenum">
              <a:rPr lang="en-US" smtClean="0"/>
              <a:t>17</a:t>
            </a:fld>
            <a:endParaRPr lang="en-US"/>
          </a:p>
        </p:txBody>
      </p:sp>
    </p:spTree>
    <p:extLst>
      <p:ext uri="{BB962C8B-B14F-4D97-AF65-F5344CB8AC3E}">
        <p14:creationId xmlns:p14="http://schemas.microsoft.com/office/powerpoint/2010/main" val="260938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C970591A-0947-46CC-85FA-4B9BF202939C}"/>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49568">
              <a:spcBef>
                <a:spcPct val="30000"/>
              </a:spcBef>
              <a:defRPr sz="1200">
                <a:solidFill>
                  <a:schemeClr val="tx1"/>
                </a:solidFill>
                <a:latin typeface="Arial" panose="020B0604020202020204" pitchFamily="34" charset="0"/>
              </a:defRPr>
            </a:lvl1pPr>
            <a:lvl2pPr marL="757066" indent="-291179" defTabSz="949568">
              <a:spcBef>
                <a:spcPct val="30000"/>
              </a:spcBef>
              <a:defRPr sz="1200">
                <a:solidFill>
                  <a:schemeClr val="tx1"/>
                </a:solidFill>
                <a:latin typeface="Arial" panose="020B0604020202020204" pitchFamily="34" charset="0"/>
              </a:defRPr>
            </a:lvl2pPr>
            <a:lvl3pPr marL="1164717" indent="-232943" defTabSz="949568">
              <a:spcBef>
                <a:spcPct val="30000"/>
              </a:spcBef>
              <a:defRPr sz="1200">
                <a:solidFill>
                  <a:schemeClr val="tx1"/>
                </a:solidFill>
                <a:latin typeface="Arial" panose="020B0604020202020204" pitchFamily="34" charset="0"/>
              </a:defRPr>
            </a:lvl3pPr>
            <a:lvl4pPr marL="1630604" indent="-232943" defTabSz="949568">
              <a:spcBef>
                <a:spcPct val="30000"/>
              </a:spcBef>
              <a:defRPr sz="1200">
                <a:solidFill>
                  <a:schemeClr val="tx1"/>
                </a:solidFill>
                <a:latin typeface="Arial" panose="020B0604020202020204" pitchFamily="34" charset="0"/>
              </a:defRPr>
            </a:lvl4pPr>
            <a:lvl5pPr marL="2096491" indent="-232943" defTabSz="949568">
              <a:spcBef>
                <a:spcPct val="30000"/>
              </a:spcBef>
              <a:defRPr sz="1200">
                <a:solidFill>
                  <a:schemeClr val="tx1"/>
                </a:solidFill>
                <a:latin typeface="Arial" panose="020B0604020202020204" pitchFamily="34" charset="0"/>
              </a:defRPr>
            </a:lvl5pPr>
            <a:lvl6pPr marL="2562377" indent="-232943" defTabSz="949568" eaLnBrk="0" fontAlgn="base" hangingPunct="0">
              <a:spcBef>
                <a:spcPct val="30000"/>
              </a:spcBef>
              <a:spcAft>
                <a:spcPct val="0"/>
              </a:spcAft>
              <a:defRPr sz="1200">
                <a:solidFill>
                  <a:schemeClr val="tx1"/>
                </a:solidFill>
                <a:latin typeface="Arial" panose="020B0604020202020204" pitchFamily="34" charset="0"/>
              </a:defRPr>
            </a:lvl6pPr>
            <a:lvl7pPr marL="3028264" indent="-232943" defTabSz="949568" eaLnBrk="0" fontAlgn="base" hangingPunct="0">
              <a:spcBef>
                <a:spcPct val="30000"/>
              </a:spcBef>
              <a:spcAft>
                <a:spcPct val="0"/>
              </a:spcAft>
              <a:defRPr sz="1200">
                <a:solidFill>
                  <a:schemeClr val="tx1"/>
                </a:solidFill>
                <a:latin typeface="Arial" panose="020B0604020202020204" pitchFamily="34" charset="0"/>
              </a:defRPr>
            </a:lvl7pPr>
            <a:lvl8pPr marL="3494151" indent="-232943" defTabSz="949568" eaLnBrk="0" fontAlgn="base" hangingPunct="0">
              <a:spcBef>
                <a:spcPct val="30000"/>
              </a:spcBef>
              <a:spcAft>
                <a:spcPct val="0"/>
              </a:spcAft>
              <a:defRPr sz="1200">
                <a:solidFill>
                  <a:schemeClr val="tx1"/>
                </a:solidFill>
                <a:latin typeface="Arial" panose="020B0604020202020204" pitchFamily="34" charset="0"/>
              </a:defRPr>
            </a:lvl8pPr>
            <a:lvl9pPr marL="3960038" indent="-232943" defTabSz="94956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7E231C4-64B3-4DC2-B268-8B9180704FA2}" type="slidenum">
              <a:rPr lang="en-US" altLang="en-US" smtClean="0">
                <a:latin typeface="Times New Roman" panose="02020603050405020304" pitchFamily="18" charset="0"/>
              </a:rPr>
              <a:pPr>
                <a:spcBef>
                  <a:spcPct val="0"/>
                </a:spcBef>
              </a:pPr>
              <a:t>18</a:t>
            </a:fld>
            <a:endParaRPr lang="en-US" altLang="en-US">
              <a:latin typeface="Times New Roman" panose="02020603050405020304" pitchFamily="18" charset="0"/>
            </a:endParaRPr>
          </a:p>
        </p:txBody>
      </p:sp>
      <p:sp>
        <p:nvSpPr>
          <p:cNvPr id="7171" name="Rectangle 2">
            <a:extLst>
              <a:ext uri="{FF2B5EF4-FFF2-40B4-BE49-F238E27FC236}">
                <a16:creationId xmlns:a16="http://schemas.microsoft.com/office/drawing/2014/main" id="{578CE3C3-7C76-4E93-85C3-B0C4D1368A00}"/>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499A2118-320A-4B65-8334-F0AA3D7ECB2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5C5ED621-349D-4F51-8FA8-6B2D5E511DDC}"/>
              </a:ext>
            </a:extLst>
          </p:cNvPr>
          <p:cNvSpPr>
            <a:spLocks noGrp="1" noRot="1" noChangeAspect="1" noTextEdit="1"/>
          </p:cNvSpPr>
          <p:nvPr>
            <p:ph type="sldImg"/>
          </p:nvPr>
        </p:nvSpPr>
        <p:spPr>
          <a:ln/>
        </p:spPr>
      </p:sp>
      <p:sp>
        <p:nvSpPr>
          <p:cNvPr id="9219" name="Notes Placeholder 2">
            <a:extLst>
              <a:ext uri="{FF2B5EF4-FFF2-40B4-BE49-F238E27FC236}">
                <a16:creationId xmlns:a16="http://schemas.microsoft.com/office/drawing/2014/main" id="{A00341C0-0C17-446D-997D-94304F0ED298}"/>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
        <p:nvSpPr>
          <p:cNvPr id="9220" name="Slide Number Placeholder 3">
            <a:extLst>
              <a:ext uri="{FF2B5EF4-FFF2-40B4-BE49-F238E27FC236}">
                <a16:creationId xmlns:a16="http://schemas.microsoft.com/office/drawing/2014/main" id="{8808E28B-D698-4D92-93DC-9EE0A2CB1207}"/>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49568">
              <a:spcBef>
                <a:spcPct val="30000"/>
              </a:spcBef>
              <a:defRPr sz="1200">
                <a:solidFill>
                  <a:schemeClr val="tx1"/>
                </a:solidFill>
                <a:latin typeface="Arial" panose="020B0604020202020204" pitchFamily="34" charset="0"/>
              </a:defRPr>
            </a:lvl1pPr>
            <a:lvl2pPr marL="757066" indent="-291179" defTabSz="949568">
              <a:spcBef>
                <a:spcPct val="30000"/>
              </a:spcBef>
              <a:defRPr sz="1200">
                <a:solidFill>
                  <a:schemeClr val="tx1"/>
                </a:solidFill>
                <a:latin typeface="Arial" panose="020B0604020202020204" pitchFamily="34" charset="0"/>
              </a:defRPr>
            </a:lvl2pPr>
            <a:lvl3pPr marL="1164717" indent="-232943" defTabSz="949568">
              <a:spcBef>
                <a:spcPct val="30000"/>
              </a:spcBef>
              <a:defRPr sz="1200">
                <a:solidFill>
                  <a:schemeClr val="tx1"/>
                </a:solidFill>
                <a:latin typeface="Arial" panose="020B0604020202020204" pitchFamily="34" charset="0"/>
              </a:defRPr>
            </a:lvl3pPr>
            <a:lvl4pPr marL="1630604" indent="-232943" defTabSz="949568">
              <a:spcBef>
                <a:spcPct val="30000"/>
              </a:spcBef>
              <a:defRPr sz="1200">
                <a:solidFill>
                  <a:schemeClr val="tx1"/>
                </a:solidFill>
                <a:latin typeface="Arial" panose="020B0604020202020204" pitchFamily="34" charset="0"/>
              </a:defRPr>
            </a:lvl4pPr>
            <a:lvl5pPr marL="2096491" indent="-232943" defTabSz="949568">
              <a:spcBef>
                <a:spcPct val="30000"/>
              </a:spcBef>
              <a:defRPr sz="1200">
                <a:solidFill>
                  <a:schemeClr val="tx1"/>
                </a:solidFill>
                <a:latin typeface="Arial" panose="020B0604020202020204" pitchFamily="34" charset="0"/>
              </a:defRPr>
            </a:lvl5pPr>
            <a:lvl6pPr marL="2562377" indent="-232943" defTabSz="949568" eaLnBrk="0" fontAlgn="base" hangingPunct="0">
              <a:spcBef>
                <a:spcPct val="30000"/>
              </a:spcBef>
              <a:spcAft>
                <a:spcPct val="0"/>
              </a:spcAft>
              <a:defRPr sz="1200">
                <a:solidFill>
                  <a:schemeClr val="tx1"/>
                </a:solidFill>
                <a:latin typeface="Arial" panose="020B0604020202020204" pitchFamily="34" charset="0"/>
              </a:defRPr>
            </a:lvl6pPr>
            <a:lvl7pPr marL="3028264" indent="-232943" defTabSz="949568" eaLnBrk="0" fontAlgn="base" hangingPunct="0">
              <a:spcBef>
                <a:spcPct val="30000"/>
              </a:spcBef>
              <a:spcAft>
                <a:spcPct val="0"/>
              </a:spcAft>
              <a:defRPr sz="1200">
                <a:solidFill>
                  <a:schemeClr val="tx1"/>
                </a:solidFill>
                <a:latin typeface="Arial" panose="020B0604020202020204" pitchFamily="34" charset="0"/>
              </a:defRPr>
            </a:lvl7pPr>
            <a:lvl8pPr marL="3494151" indent="-232943" defTabSz="949568" eaLnBrk="0" fontAlgn="base" hangingPunct="0">
              <a:spcBef>
                <a:spcPct val="30000"/>
              </a:spcBef>
              <a:spcAft>
                <a:spcPct val="0"/>
              </a:spcAft>
              <a:defRPr sz="1200">
                <a:solidFill>
                  <a:schemeClr val="tx1"/>
                </a:solidFill>
                <a:latin typeface="Arial" panose="020B0604020202020204" pitchFamily="34" charset="0"/>
              </a:defRPr>
            </a:lvl8pPr>
            <a:lvl9pPr marL="3960038" indent="-232943" defTabSz="94956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49B680-49BE-4012-9D0B-151779E676D4}" type="slidenum">
              <a:rPr lang="en-US" altLang="en-US" smtClean="0">
                <a:latin typeface="Times New Roman" panose="02020603050405020304" pitchFamily="18" charset="0"/>
              </a:rPr>
              <a:pPr>
                <a:spcBef>
                  <a:spcPct val="0"/>
                </a:spcBef>
              </a:pPr>
              <a:t>19</a:t>
            </a:fld>
            <a:endParaRPr lang="en-US"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6A49E5CC-227C-4CC7-8AE3-CA44E23D3A6B}"/>
              </a:ext>
            </a:extLst>
          </p:cNvPr>
          <p:cNvSpPr>
            <a:spLocks noGrp="1" noRot="1" noChangeAspect="1" noTextEdit="1"/>
          </p:cNvSpPr>
          <p:nvPr>
            <p:ph type="sldImg"/>
          </p:nvPr>
        </p:nvSpPr>
        <p:spPr>
          <a:ln/>
        </p:spPr>
      </p:sp>
      <p:sp>
        <p:nvSpPr>
          <p:cNvPr id="13315" name="Notes Placeholder 2">
            <a:extLst>
              <a:ext uri="{FF2B5EF4-FFF2-40B4-BE49-F238E27FC236}">
                <a16:creationId xmlns:a16="http://schemas.microsoft.com/office/drawing/2014/main" id="{9014F873-A3B6-434A-B618-DBF5F3EC78EE}"/>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
        <p:nvSpPr>
          <p:cNvPr id="13316" name="Slide Number Placeholder 3">
            <a:extLst>
              <a:ext uri="{FF2B5EF4-FFF2-40B4-BE49-F238E27FC236}">
                <a16:creationId xmlns:a16="http://schemas.microsoft.com/office/drawing/2014/main" id="{DACCDA03-3179-42CE-9B6B-2650C146B559}"/>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49568">
              <a:spcBef>
                <a:spcPct val="30000"/>
              </a:spcBef>
              <a:defRPr sz="1200">
                <a:solidFill>
                  <a:schemeClr val="tx1"/>
                </a:solidFill>
                <a:latin typeface="Arial" panose="020B0604020202020204" pitchFamily="34" charset="0"/>
              </a:defRPr>
            </a:lvl1pPr>
            <a:lvl2pPr marL="757066" indent="-291179" defTabSz="949568">
              <a:spcBef>
                <a:spcPct val="30000"/>
              </a:spcBef>
              <a:defRPr sz="1200">
                <a:solidFill>
                  <a:schemeClr val="tx1"/>
                </a:solidFill>
                <a:latin typeface="Arial" panose="020B0604020202020204" pitchFamily="34" charset="0"/>
              </a:defRPr>
            </a:lvl2pPr>
            <a:lvl3pPr marL="1164717" indent="-232943" defTabSz="949568">
              <a:spcBef>
                <a:spcPct val="30000"/>
              </a:spcBef>
              <a:defRPr sz="1200">
                <a:solidFill>
                  <a:schemeClr val="tx1"/>
                </a:solidFill>
                <a:latin typeface="Arial" panose="020B0604020202020204" pitchFamily="34" charset="0"/>
              </a:defRPr>
            </a:lvl3pPr>
            <a:lvl4pPr marL="1630604" indent="-232943" defTabSz="949568">
              <a:spcBef>
                <a:spcPct val="30000"/>
              </a:spcBef>
              <a:defRPr sz="1200">
                <a:solidFill>
                  <a:schemeClr val="tx1"/>
                </a:solidFill>
                <a:latin typeface="Arial" panose="020B0604020202020204" pitchFamily="34" charset="0"/>
              </a:defRPr>
            </a:lvl4pPr>
            <a:lvl5pPr marL="2096491" indent="-232943" defTabSz="949568">
              <a:spcBef>
                <a:spcPct val="30000"/>
              </a:spcBef>
              <a:defRPr sz="1200">
                <a:solidFill>
                  <a:schemeClr val="tx1"/>
                </a:solidFill>
                <a:latin typeface="Arial" panose="020B0604020202020204" pitchFamily="34" charset="0"/>
              </a:defRPr>
            </a:lvl5pPr>
            <a:lvl6pPr marL="2562377" indent="-232943" defTabSz="949568" eaLnBrk="0" fontAlgn="base" hangingPunct="0">
              <a:spcBef>
                <a:spcPct val="30000"/>
              </a:spcBef>
              <a:spcAft>
                <a:spcPct val="0"/>
              </a:spcAft>
              <a:defRPr sz="1200">
                <a:solidFill>
                  <a:schemeClr val="tx1"/>
                </a:solidFill>
                <a:latin typeface="Arial" panose="020B0604020202020204" pitchFamily="34" charset="0"/>
              </a:defRPr>
            </a:lvl6pPr>
            <a:lvl7pPr marL="3028264" indent="-232943" defTabSz="949568" eaLnBrk="0" fontAlgn="base" hangingPunct="0">
              <a:spcBef>
                <a:spcPct val="30000"/>
              </a:spcBef>
              <a:spcAft>
                <a:spcPct val="0"/>
              </a:spcAft>
              <a:defRPr sz="1200">
                <a:solidFill>
                  <a:schemeClr val="tx1"/>
                </a:solidFill>
                <a:latin typeface="Arial" panose="020B0604020202020204" pitchFamily="34" charset="0"/>
              </a:defRPr>
            </a:lvl7pPr>
            <a:lvl8pPr marL="3494151" indent="-232943" defTabSz="949568" eaLnBrk="0" fontAlgn="base" hangingPunct="0">
              <a:spcBef>
                <a:spcPct val="30000"/>
              </a:spcBef>
              <a:spcAft>
                <a:spcPct val="0"/>
              </a:spcAft>
              <a:defRPr sz="1200">
                <a:solidFill>
                  <a:schemeClr val="tx1"/>
                </a:solidFill>
                <a:latin typeface="Arial" panose="020B0604020202020204" pitchFamily="34" charset="0"/>
              </a:defRPr>
            </a:lvl8pPr>
            <a:lvl9pPr marL="3960038" indent="-232943" defTabSz="94956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EB7C10-D1A5-4C30-B811-6DD2EB331E7D}" type="slidenum">
              <a:rPr lang="en-US" altLang="en-US" smtClean="0">
                <a:latin typeface="Times New Roman" panose="02020603050405020304" pitchFamily="18" charset="0"/>
              </a:rPr>
              <a:pPr>
                <a:spcBef>
                  <a:spcPct val="0"/>
                </a:spcBef>
              </a:pPr>
              <a:t>22</a:t>
            </a:fld>
            <a:endParaRPr lang="en-US" altLang="en-US">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B8216C63-73A1-4BDB-8B27-0EDA5A4FDFB8}"/>
              </a:ext>
            </a:extLst>
          </p:cNvPr>
          <p:cNvSpPr>
            <a:spLocks noGrp="1" noRot="1" noChangeAspect="1" noTextEdit="1"/>
          </p:cNvSpPr>
          <p:nvPr>
            <p:ph type="sldImg"/>
          </p:nvPr>
        </p:nvSpPr>
        <p:spPr>
          <a:ln/>
        </p:spPr>
      </p:sp>
      <p:sp>
        <p:nvSpPr>
          <p:cNvPr id="15363" name="Notes Placeholder 2">
            <a:extLst>
              <a:ext uri="{FF2B5EF4-FFF2-40B4-BE49-F238E27FC236}">
                <a16:creationId xmlns:a16="http://schemas.microsoft.com/office/drawing/2014/main" id="{C6A340E8-2876-4B61-9F2E-99176CE1179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
        <p:nvSpPr>
          <p:cNvPr id="15364" name="Slide Number Placeholder 3">
            <a:extLst>
              <a:ext uri="{FF2B5EF4-FFF2-40B4-BE49-F238E27FC236}">
                <a16:creationId xmlns:a16="http://schemas.microsoft.com/office/drawing/2014/main" id="{4FBFEAD4-A25B-424C-A5C5-82A058A141E6}"/>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49568">
              <a:spcBef>
                <a:spcPct val="30000"/>
              </a:spcBef>
              <a:defRPr sz="1200">
                <a:solidFill>
                  <a:schemeClr val="tx1"/>
                </a:solidFill>
                <a:latin typeface="Arial" panose="020B0604020202020204" pitchFamily="34" charset="0"/>
              </a:defRPr>
            </a:lvl1pPr>
            <a:lvl2pPr marL="757066" indent="-291179" defTabSz="949568">
              <a:spcBef>
                <a:spcPct val="30000"/>
              </a:spcBef>
              <a:defRPr sz="1200">
                <a:solidFill>
                  <a:schemeClr val="tx1"/>
                </a:solidFill>
                <a:latin typeface="Arial" panose="020B0604020202020204" pitchFamily="34" charset="0"/>
              </a:defRPr>
            </a:lvl2pPr>
            <a:lvl3pPr marL="1164717" indent="-232943" defTabSz="949568">
              <a:spcBef>
                <a:spcPct val="30000"/>
              </a:spcBef>
              <a:defRPr sz="1200">
                <a:solidFill>
                  <a:schemeClr val="tx1"/>
                </a:solidFill>
                <a:latin typeface="Arial" panose="020B0604020202020204" pitchFamily="34" charset="0"/>
              </a:defRPr>
            </a:lvl3pPr>
            <a:lvl4pPr marL="1630604" indent="-232943" defTabSz="949568">
              <a:spcBef>
                <a:spcPct val="30000"/>
              </a:spcBef>
              <a:defRPr sz="1200">
                <a:solidFill>
                  <a:schemeClr val="tx1"/>
                </a:solidFill>
                <a:latin typeface="Arial" panose="020B0604020202020204" pitchFamily="34" charset="0"/>
              </a:defRPr>
            </a:lvl4pPr>
            <a:lvl5pPr marL="2096491" indent="-232943" defTabSz="949568">
              <a:spcBef>
                <a:spcPct val="30000"/>
              </a:spcBef>
              <a:defRPr sz="1200">
                <a:solidFill>
                  <a:schemeClr val="tx1"/>
                </a:solidFill>
                <a:latin typeface="Arial" panose="020B0604020202020204" pitchFamily="34" charset="0"/>
              </a:defRPr>
            </a:lvl5pPr>
            <a:lvl6pPr marL="2562377" indent="-232943" defTabSz="949568" eaLnBrk="0" fontAlgn="base" hangingPunct="0">
              <a:spcBef>
                <a:spcPct val="30000"/>
              </a:spcBef>
              <a:spcAft>
                <a:spcPct val="0"/>
              </a:spcAft>
              <a:defRPr sz="1200">
                <a:solidFill>
                  <a:schemeClr val="tx1"/>
                </a:solidFill>
                <a:latin typeface="Arial" panose="020B0604020202020204" pitchFamily="34" charset="0"/>
              </a:defRPr>
            </a:lvl6pPr>
            <a:lvl7pPr marL="3028264" indent="-232943" defTabSz="949568" eaLnBrk="0" fontAlgn="base" hangingPunct="0">
              <a:spcBef>
                <a:spcPct val="30000"/>
              </a:spcBef>
              <a:spcAft>
                <a:spcPct val="0"/>
              </a:spcAft>
              <a:defRPr sz="1200">
                <a:solidFill>
                  <a:schemeClr val="tx1"/>
                </a:solidFill>
                <a:latin typeface="Arial" panose="020B0604020202020204" pitchFamily="34" charset="0"/>
              </a:defRPr>
            </a:lvl7pPr>
            <a:lvl8pPr marL="3494151" indent="-232943" defTabSz="949568" eaLnBrk="0" fontAlgn="base" hangingPunct="0">
              <a:spcBef>
                <a:spcPct val="30000"/>
              </a:spcBef>
              <a:spcAft>
                <a:spcPct val="0"/>
              </a:spcAft>
              <a:defRPr sz="1200">
                <a:solidFill>
                  <a:schemeClr val="tx1"/>
                </a:solidFill>
                <a:latin typeface="Arial" panose="020B0604020202020204" pitchFamily="34" charset="0"/>
              </a:defRPr>
            </a:lvl8pPr>
            <a:lvl9pPr marL="3960038" indent="-232943" defTabSz="94956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E1E876-6823-4949-89B8-73C5CA8DDC5C}" type="slidenum">
              <a:rPr lang="en-US" altLang="en-US" smtClean="0">
                <a:latin typeface="Times New Roman" panose="02020603050405020304" pitchFamily="18" charset="0"/>
              </a:rPr>
              <a:pPr>
                <a:spcBef>
                  <a:spcPct val="0"/>
                </a:spcBef>
              </a:pPr>
              <a:t>23</a:t>
            </a:fld>
            <a:endParaRPr lang="en-US"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32993BBC-45D3-437D-B838-7D2245B4DD36}"/>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587A4A63-BFA4-4A88-8D11-30740C115BF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p:txBody>
      </p:sp>
      <p:sp>
        <p:nvSpPr>
          <p:cNvPr id="17412" name="Slide Number Placeholder 3">
            <a:extLst>
              <a:ext uri="{FF2B5EF4-FFF2-40B4-BE49-F238E27FC236}">
                <a16:creationId xmlns:a16="http://schemas.microsoft.com/office/drawing/2014/main" id="{70ED2D88-B56E-493C-BF86-8729A0409FAE}"/>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49568">
              <a:spcBef>
                <a:spcPct val="30000"/>
              </a:spcBef>
              <a:defRPr sz="1200">
                <a:solidFill>
                  <a:schemeClr val="tx1"/>
                </a:solidFill>
                <a:latin typeface="Arial" panose="020B0604020202020204" pitchFamily="34" charset="0"/>
              </a:defRPr>
            </a:lvl1pPr>
            <a:lvl2pPr marL="757066" indent="-291179" defTabSz="949568">
              <a:spcBef>
                <a:spcPct val="30000"/>
              </a:spcBef>
              <a:defRPr sz="1200">
                <a:solidFill>
                  <a:schemeClr val="tx1"/>
                </a:solidFill>
                <a:latin typeface="Arial" panose="020B0604020202020204" pitchFamily="34" charset="0"/>
              </a:defRPr>
            </a:lvl2pPr>
            <a:lvl3pPr marL="1164717" indent="-232943" defTabSz="949568">
              <a:spcBef>
                <a:spcPct val="30000"/>
              </a:spcBef>
              <a:defRPr sz="1200">
                <a:solidFill>
                  <a:schemeClr val="tx1"/>
                </a:solidFill>
                <a:latin typeface="Arial" panose="020B0604020202020204" pitchFamily="34" charset="0"/>
              </a:defRPr>
            </a:lvl3pPr>
            <a:lvl4pPr marL="1630604" indent="-232943" defTabSz="949568">
              <a:spcBef>
                <a:spcPct val="30000"/>
              </a:spcBef>
              <a:defRPr sz="1200">
                <a:solidFill>
                  <a:schemeClr val="tx1"/>
                </a:solidFill>
                <a:latin typeface="Arial" panose="020B0604020202020204" pitchFamily="34" charset="0"/>
              </a:defRPr>
            </a:lvl4pPr>
            <a:lvl5pPr marL="2096491" indent="-232943" defTabSz="949568">
              <a:spcBef>
                <a:spcPct val="30000"/>
              </a:spcBef>
              <a:defRPr sz="1200">
                <a:solidFill>
                  <a:schemeClr val="tx1"/>
                </a:solidFill>
                <a:latin typeface="Arial" panose="020B0604020202020204" pitchFamily="34" charset="0"/>
              </a:defRPr>
            </a:lvl5pPr>
            <a:lvl6pPr marL="2562377" indent="-232943" defTabSz="949568" eaLnBrk="0" fontAlgn="base" hangingPunct="0">
              <a:spcBef>
                <a:spcPct val="30000"/>
              </a:spcBef>
              <a:spcAft>
                <a:spcPct val="0"/>
              </a:spcAft>
              <a:defRPr sz="1200">
                <a:solidFill>
                  <a:schemeClr val="tx1"/>
                </a:solidFill>
                <a:latin typeface="Arial" panose="020B0604020202020204" pitchFamily="34" charset="0"/>
              </a:defRPr>
            </a:lvl6pPr>
            <a:lvl7pPr marL="3028264" indent="-232943" defTabSz="949568" eaLnBrk="0" fontAlgn="base" hangingPunct="0">
              <a:spcBef>
                <a:spcPct val="30000"/>
              </a:spcBef>
              <a:spcAft>
                <a:spcPct val="0"/>
              </a:spcAft>
              <a:defRPr sz="1200">
                <a:solidFill>
                  <a:schemeClr val="tx1"/>
                </a:solidFill>
                <a:latin typeface="Arial" panose="020B0604020202020204" pitchFamily="34" charset="0"/>
              </a:defRPr>
            </a:lvl7pPr>
            <a:lvl8pPr marL="3494151" indent="-232943" defTabSz="949568" eaLnBrk="0" fontAlgn="base" hangingPunct="0">
              <a:spcBef>
                <a:spcPct val="30000"/>
              </a:spcBef>
              <a:spcAft>
                <a:spcPct val="0"/>
              </a:spcAft>
              <a:defRPr sz="1200">
                <a:solidFill>
                  <a:schemeClr val="tx1"/>
                </a:solidFill>
                <a:latin typeface="Arial" panose="020B0604020202020204" pitchFamily="34" charset="0"/>
              </a:defRPr>
            </a:lvl8pPr>
            <a:lvl9pPr marL="3960038" indent="-232943" defTabSz="94956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C0441A-7B76-46EA-8300-CE5DD5CEC5B4}" type="slidenum">
              <a:rPr lang="en-US" altLang="en-US" smtClean="0">
                <a:latin typeface="Times New Roman" panose="02020603050405020304" pitchFamily="18" charset="0"/>
              </a:rPr>
              <a:pPr>
                <a:spcBef>
                  <a:spcPct val="0"/>
                </a:spcBef>
              </a:pPr>
              <a:t>24</a:t>
            </a:fld>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cs typeface="Calibri"/>
              </a:rPr>
              <a:t>Taking a step back: how do we support safety and mobility in the context of growth, construction, and constraint on limited street space</a:t>
            </a:r>
          </a:p>
          <a:p>
            <a:endParaRPr lang="en-US" sz="2400" dirty="0">
              <a:cs typeface="Calibri"/>
            </a:endParaRPr>
          </a:p>
          <a:p>
            <a:r>
              <a:rPr lang="en-US" sz="2400" dirty="0">
                <a:cs typeface="Calibri"/>
              </a:rPr>
              <a:t>Tie back to long-term ITS strategy and upcoming POMC</a:t>
            </a:r>
          </a:p>
          <a:p>
            <a:endParaRPr lang="en-US" sz="2400" dirty="0">
              <a:cs typeface="Calibri"/>
            </a:endParaRPr>
          </a:p>
          <a:p>
            <a:r>
              <a:rPr lang="en-US" sz="2400" dirty="0">
                <a:cs typeface="Calibri"/>
              </a:rPr>
              <a:t>This presentation, will cover 2 primary technologies – traffic cameras and license plate readers, that are key to City's ability to keep people and goods moving safely</a:t>
            </a:r>
          </a:p>
        </p:txBody>
      </p:sp>
      <p:sp>
        <p:nvSpPr>
          <p:cNvPr id="4" name="Slide Number Placeholder 3"/>
          <p:cNvSpPr>
            <a:spLocks noGrp="1"/>
          </p:cNvSpPr>
          <p:nvPr>
            <p:ph type="sldNum" sz="quarter" idx="5"/>
          </p:nvPr>
        </p:nvSpPr>
        <p:spPr/>
        <p:txBody>
          <a:bodyPr/>
          <a:lstStyle/>
          <a:p>
            <a:fld id="{B6462E38-1DBF-493E-8775-8109287F1EB1}" type="slidenum">
              <a:rPr lang="en-US" smtClean="0"/>
              <a:t>8</a:t>
            </a:fld>
            <a:endParaRPr lang="en-US"/>
          </a:p>
        </p:txBody>
      </p:sp>
    </p:spTree>
    <p:extLst>
      <p:ext uri="{BB962C8B-B14F-4D97-AF65-F5344CB8AC3E}">
        <p14:creationId xmlns:p14="http://schemas.microsoft.com/office/powerpoint/2010/main" val="2538619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7238" y="1181100"/>
            <a:ext cx="5670550" cy="3189288"/>
          </a:xfrm>
        </p:spPr>
      </p:sp>
      <p:sp>
        <p:nvSpPr>
          <p:cNvPr id="3" name="Notes Placeholder 2"/>
          <p:cNvSpPr>
            <a:spLocks noGrp="1"/>
          </p:cNvSpPr>
          <p:nvPr>
            <p:ph type="body" idx="1"/>
          </p:nvPr>
        </p:nvSpPr>
        <p:spPr/>
        <p:txBody>
          <a:bodyPr/>
          <a:lstStyle/>
          <a:p>
            <a:pPr marL="640594" lvl="1" indent="-291179">
              <a:lnSpc>
                <a:spcPct val="90000"/>
              </a:lnSpc>
              <a:spcBef>
                <a:spcPts val="382"/>
              </a:spcBef>
              <a:buFont typeface="Arial"/>
              <a:buChar char="•"/>
            </a:pPr>
            <a:r>
              <a:rPr lang="en-US" dirty="0"/>
              <a:t>Decreased travel delays; improved public health and safety</a:t>
            </a:r>
          </a:p>
          <a:p>
            <a:pPr marL="640594" lvl="1" indent="-291179">
              <a:lnSpc>
                <a:spcPct val="90000"/>
              </a:lnSpc>
              <a:spcBef>
                <a:spcPts val="382"/>
              </a:spcBef>
              <a:buFont typeface="Arial"/>
              <a:buChar char="•"/>
            </a:pPr>
            <a:r>
              <a:rPr lang="en-US" dirty="0"/>
              <a:t> Timely response to public questions and observations of traffic conditions and signal operations</a:t>
            </a:r>
            <a:endParaRPr lang="en-US" dirty="0">
              <a:cs typeface="Calibri"/>
            </a:endParaRPr>
          </a:p>
          <a:p>
            <a:pPr marL="640594" lvl="1" indent="-291179">
              <a:lnSpc>
                <a:spcPct val="90000"/>
              </a:lnSpc>
              <a:spcBef>
                <a:spcPts val="382"/>
              </a:spcBef>
              <a:buFont typeface="Arial"/>
              <a:buChar char="•"/>
            </a:pPr>
            <a:r>
              <a:rPr lang="en-US" dirty="0"/>
              <a:t> Reduces maintenance response time, as staff can observe and understand conditions before traveling to a location</a:t>
            </a:r>
            <a:endParaRPr lang="en-US" dirty="0">
              <a:cs typeface="Calibri"/>
            </a:endParaRPr>
          </a:p>
          <a:p>
            <a:endParaRPr lang="en-US" sz="1600"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9</a:t>
            </a:fld>
            <a:endParaRPr lang="en-US"/>
          </a:p>
        </p:txBody>
      </p:sp>
    </p:spTree>
    <p:extLst>
      <p:ext uri="{BB962C8B-B14F-4D97-AF65-F5344CB8AC3E}">
        <p14:creationId xmlns:p14="http://schemas.microsoft.com/office/powerpoint/2010/main" val="203755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nSpc>
                <a:spcPct val="90000"/>
              </a:lnSpc>
              <a:spcBef>
                <a:spcPts val="764"/>
              </a:spcBef>
              <a:buChar char="•"/>
            </a:pPr>
            <a:r>
              <a:rPr lang="en-US" dirty="0"/>
              <a:t>We use travel times derived from LPRs to: </a:t>
            </a:r>
          </a:p>
          <a:p>
            <a:pPr marL="524123" lvl="1" indent="-174708">
              <a:lnSpc>
                <a:spcPct val="90000"/>
              </a:lnSpc>
              <a:spcBef>
                <a:spcPts val="382"/>
              </a:spcBef>
              <a:buChar char="•"/>
            </a:pPr>
            <a:r>
              <a:rPr lang="en-US" dirty="0"/>
              <a:t>Post travel times on dynamic message signs </a:t>
            </a:r>
            <a:endParaRPr lang="en-US" dirty="0">
              <a:cs typeface="Calibri"/>
            </a:endParaRPr>
          </a:p>
          <a:p>
            <a:pPr marL="524123" lvl="1" indent="-174708">
              <a:lnSpc>
                <a:spcPct val="90000"/>
              </a:lnSpc>
              <a:spcBef>
                <a:spcPts val="382"/>
              </a:spcBef>
              <a:buChar char="•"/>
            </a:pPr>
            <a:r>
              <a:rPr lang="en-US" dirty="0"/>
              <a:t>Provide congestion information to public via Travelers map </a:t>
            </a:r>
            <a:endParaRPr lang="en-US" dirty="0">
              <a:cs typeface="Calibri"/>
            </a:endParaRPr>
          </a:p>
          <a:p>
            <a:pPr marL="524123" lvl="1" indent="-174708">
              <a:lnSpc>
                <a:spcPct val="90000"/>
              </a:lnSpc>
              <a:spcBef>
                <a:spcPts val="382"/>
              </a:spcBef>
              <a:buChar char="•"/>
            </a:pPr>
            <a:r>
              <a:rPr lang="en-US" dirty="0"/>
              <a:t>Assess overall congestion and improve operations to reduce travel time, make travel time more predictable, and compare operations across the City transportation network</a:t>
            </a:r>
          </a:p>
        </p:txBody>
      </p:sp>
      <p:sp>
        <p:nvSpPr>
          <p:cNvPr id="4" name="Slide Number Placeholder 3"/>
          <p:cNvSpPr>
            <a:spLocks noGrp="1"/>
          </p:cNvSpPr>
          <p:nvPr>
            <p:ph type="sldNum" sz="quarter" idx="5"/>
          </p:nvPr>
        </p:nvSpPr>
        <p:spPr/>
        <p:txBody>
          <a:bodyPr/>
          <a:lstStyle/>
          <a:p>
            <a:fld id="{B6462E38-1DBF-493E-8775-8109287F1EB1}" type="slidenum">
              <a:rPr lang="en-US" smtClean="0"/>
              <a:t>10</a:t>
            </a:fld>
            <a:endParaRPr lang="en-US"/>
          </a:p>
        </p:txBody>
      </p:sp>
    </p:spTree>
    <p:extLst>
      <p:ext uri="{BB962C8B-B14F-4D97-AF65-F5344CB8AC3E}">
        <p14:creationId xmlns:p14="http://schemas.microsoft.com/office/powerpoint/2010/main" val="3919553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85222" y="4232890"/>
            <a:ext cx="5732949" cy="3721466"/>
          </a:xfrm>
        </p:spPr>
        <p:txBody>
          <a:bodyPr/>
          <a:lstStyle/>
          <a:p>
            <a:endParaRPr lang="en-US" sz="1600" dirty="0"/>
          </a:p>
          <a:p>
            <a:r>
              <a:rPr lang="en-US" sz="1600" dirty="0"/>
              <a:t>SDOT has a dedicated staff in our Transportation Operations Center who work 24 hours a day, and 7 days a week to help keep traffic moving in Seattle</a:t>
            </a:r>
          </a:p>
          <a:p>
            <a:endParaRPr lang="en-US" sz="1600" dirty="0"/>
          </a:p>
          <a:p>
            <a:r>
              <a:rPr lang="en-US" sz="1600" dirty="0"/>
              <a:t>The teams uses a variety of methods to help understand current conditions on our streets, so we can make a coordinated effort to clear traffic impacting incidents as quickly as possible</a:t>
            </a:r>
          </a:p>
          <a:p>
            <a:endParaRPr lang="en-US" sz="1600" dirty="0"/>
          </a:p>
          <a:p>
            <a:r>
              <a:rPr lang="en-US" sz="1600" dirty="0"/>
              <a:t>and one of their primary tools are traffic cameras</a:t>
            </a:r>
          </a:p>
          <a:p>
            <a:endParaRPr lang="en-US" sz="1600" dirty="0"/>
          </a:p>
          <a:p>
            <a:r>
              <a:rPr lang="en-US" sz="1600" dirty="0"/>
              <a:t>We have 225 cameras installed on major corridors throughout the City, which are remotely controllable from the center so they have an good understanding of what’s happening  and impacting traffic</a:t>
            </a:r>
          </a:p>
          <a:p>
            <a:endParaRPr lang="en-US" sz="1600" dirty="0"/>
          </a:p>
          <a:p>
            <a:r>
              <a:rPr lang="en-US" sz="1600" dirty="0"/>
              <a:t>And we’re not alone in using traffic cameras as DOT’s in every state use them in a similar fashion</a:t>
            </a:r>
          </a:p>
          <a:p>
            <a:endParaRPr lang="en-US" dirty="0"/>
          </a:p>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11</a:t>
            </a:fld>
            <a:endParaRPr lang="en-US"/>
          </a:p>
        </p:txBody>
      </p:sp>
    </p:spTree>
    <p:extLst>
      <p:ext uri="{BB962C8B-B14F-4D97-AF65-F5344CB8AC3E}">
        <p14:creationId xmlns:p14="http://schemas.microsoft.com/office/powerpoint/2010/main" val="2127409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also use policies and software to try and ensure individuals can’t be identified using traffic cameras:</a:t>
            </a:r>
          </a:p>
          <a:p>
            <a:endParaRPr lang="en-US" sz="1800" dirty="0"/>
          </a:p>
          <a:p>
            <a:r>
              <a:rPr lang="en-US" sz="1800" dirty="0"/>
              <a:t>The first thing we do is leverage software masking to obscure what a camera can see, and this picture shows how we’ve masked an office building which is adjacent to where a camera is installed</a:t>
            </a:r>
          </a:p>
          <a:p>
            <a:endParaRPr lang="en-US" sz="1800" dirty="0"/>
          </a:p>
          <a:p>
            <a:r>
              <a:rPr lang="en-US" sz="1800" dirty="0"/>
              <a:t>Our team is also trained to never zoom in on a person or license plate, but to simply use the cameras to best understand how traffic is moving</a:t>
            </a:r>
          </a:p>
        </p:txBody>
      </p:sp>
      <p:sp>
        <p:nvSpPr>
          <p:cNvPr id="4" name="Slide Number Placeholder 3"/>
          <p:cNvSpPr>
            <a:spLocks noGrp="1"/>
          </p:cNvSpPr>
          <p:nvPr>
            <p:ph type="sldNum" sz="quarter" idx="5"/>
          </p:nvPr>
        </p:nvSpPr>
        <p:spPr/>
        <p:txBody>
          <a:bodyPr/>
          <a:lstStyle/>
          <a:p>
            <a:fld id="{B6462E38-1DBF-493E-8775-8109287F1EB1}" type="slidenum">
              <a:rPr lang="en-US" smtClean="0"/>
              <a:t>12</a:t>
            </a:fld>
            <a:endParaRPr lang="en-US"/>
          </a:p>
        </p:txBody>
      </p:sp>
    </p:spTree>
    <p:extLst>
      <p:ext uri="{BB962C8B-B14F-4D97-AF65-F5344CB8AC3E}">
        <p14:creationId xmlns:p14="http://schemas.microsoft.com/office/powerpoint/2010/main" val="783473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2638" y="627063"/>
            <a:ext cx="5670550" cy="3189287"/>
          </a:xfrm>
        </p:spPr>
      </p:sp>
      <p:sp>
        <p:nvSpPr>
          <p:cNvPr id="3" name="Notes Placeholder 2"/>
          <p:cNvSpPr>
            <a:spLocks noGrp="1"/>
          </p:cNvSpPr>
          <p:nvPr>
            <p:ph type="body" idx="1"/>
          </p:nvPr>
        </p:nvSpPr>
        <p:spPr>
          <a:xfrm>
            <a:off x="785222" y="4113488"/>
            <a:ext cx="5732949" cy="3721466"/>
          </a:xfrm>
        </p:spPr>
        <p:txBody>
          <a:bodyPr/>
          <a:lstStyle/>
          <a:p>
            <a:r>
              <a:rPr lang="en-US" sz="1600" dirty="0"/>
              <a:t>We do sometimes record the cameras but they’re strictly for the Transportation Operations Division</a:t>
            </a:r>
          </a:p>
          <a:p>
            <a:endParaRPr lang="en-US" sz="1600" dirty="0"/>
          </a:p>
          <a:p>
            <a:r>
              <a:rPr lang="en-US" sz="1600" dirty="0"/>
              <a:t>An example of when we might record a camera is when reviewing new traffic signal timing to make sure that’s it’s ideal or if there are still some modifications to be made</a:t>
            </a:r>
          </a:p>
          <a:p>
            <a:endParaRPr lang="en-US" sz="1600" dirty="0"/>
          </a:p>
          <a:p>
            <a:r>
              <a:rPr lang="en-US" sz="1600" dirty="0"/>
              <a:t>All recordings are kept on a server only accessible by SDOT personnel, and they’re always deleted after 10 days max, and the video is never shared with any other agency or used for enforcement</a:t>
            </a:r>
          </a:p>
          <a:p>
            <a:endParaRPr lang="en-US" sz="1600" dirty="0"/>
          </a:p>
          <a:p>
            <a:r>
              <a:rPr lang="en-US" sz="1600" dirty="0"/>
              <a:t>All cameras are also available to view live on our Traveler Information Map, so I encourage everyone to take a look at seattle.gov/travelers which provides current information for trip takers such as congestions information, rail road closures, and bridge openings. You can also view any of the cameras whenever you want, and we try to be completely transparent, as we’re not using these cameras for any reason except to help keep Seattle’s traffic moving as efficiently as possible</a:t>
            </a:r>
          </a:p>
        </p:txBody>
      </p:sp>
      <p:sp>
        <p:nvSpPr>
          <p:cNvPr id="4" name="Slide Number Placeholder 3"/>
          <p:cNvSpPr>
            <a:spLocks noGrp="1"/>
          </p:cNvSpPr>
          <p:nvPr>
            <p:ph type="sldNum" sz="quarter" idx="5"/>
          </p:nvPr>
        </p:nvSpPr>
        <p:spPr/>
        <p:txBody>
          <a:bodyPr/>
          <a:lstStyle/>
          <a:p>
            <a:fld id="{B6462E38-1DBF-493E-8775-8109287F1EB1}" type="slidenum">
              <a:rPr lang="en-US" smtClean="0"/>
              <a:t>13</a:t>
            </a:fld>
            <a:endParaRPr lang="en-US"/>
          </a:p>
        </p:txBody>
      </p:sp>
    </p:spTree>
    <p:extLst>
      <p:ext uri="{BB962C8B-B14F-4D97-AF65-F5344CB8AC3E}">
        <p14:creationId xmlns:p14="http://schemas.microsoft.com/office/powerpoint/2010/main" val="3584753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The other solution that we’re going to discuss this evening are the License Plate Reader cameras that we use to get travel time information along our major corridors</a:t>
            </a:r>
          </a:p>
          <a:p>
            <a:endParaRPr lang="en-US" sz="2400" dirty="0"/>
          </a:p>
          <a:p>
            <a:r>
              <a:rPr lang="en-US" sz="2400" dirty="0"/>
              <a:t>This is more of a legacy solution and we’re no longer installing them for that purpose, but they still are in production on 15 of our primary corridors including SR-99, 15</a:t>
            </a:r>
            <a:r>
              <a:rPr lang="en-US" sz="2400" baseline="30000" dirty="0"/>
              <a:t>th</a:t>
            </a:r>
            <a:r>
              <a:rPr lang="en-US" sz="2400" dirty="0"/>
              <a:t> Ave NW and Elliott, SODO, and the West Seattle Bridge</a:t>
            </a:r>
          </a:p>
        </p:txBody>
      </p:sp>
      <p:sp>
        <p:nvSpPr>
          <p:cNvPr id="4" name="Slide Number Placeholder 3"/>
          <p:cNvSpPr>
            <a:spLocks noGrp="1"/>
          </p:cNvSpPr>
          <p:nvPr>
            <p:ph type="sldNum" sz="quarter" idx="5"/>
          </p:nvPr>
        </p:nvSpPr>
        <p:spPr/>
        <p:txBody>
          <a:bodyPr/>
          <a:lstStyle/>
          <a:p>
            <a:fld id="{B6462E38-1DBF-493E-8775-8109287F1EB1}" type="slidenum">
              <a:rPr lang="en-US" smtClean="0"/>
              <a:t>14</a:t>
            </a:fld>
            <a:endParaRPr lang="en-US"/>
          </a:p>
        </p:txBody>
      </p:sp>
    </p:spTree>
    <p:extLst>
      <p:ext uri="{BB962C8B-B14F-4D97-AF65-F5344CB8AC3E}">
        <p14:creationId xmlns:p14="http://schemas.microsoft.com/office/powerpoint/2010/main" val="987476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So how do they work?</a:t>
            </a:r>
          </a:p>
          <a:p>
            <a:endParaRPr lang="en-US" sz="1400" dirty="0"/>
          </a:p>
          <a:p>
            <a:r>
              <a:rPr lang="en-US" sz="1400" dirty="0"/>
              <a:t>The cameras capture a license plate when it comes into view and creates a digital stamp</a:t>
            </a:r>
          </a:p>
          <a:p>
            <a:endParaRPr lang="en-US" sz="1400" dirty="0"/>
          </a:p>
          <a:p>
            <a:r>
              <a:rPr lang="en-US" sz="1400" dirty="0"/>
              <a:t>We then send that information to the Washington State Department of Transportation who also use license plate readers to create travel times, and they do the processing on our behalf</a:t>
            </a:r>
          </a:p>
          <a:p>
            <a:endParaRPr lang="en-US" sz="1400" dirty="0"/>
          </a:p>
          <a:p>
            <a:r>
              <a:rPr lang="en-US" sz="1400" dirty="0"/>
              <a:t>When the same plate is detected at a second location we have a travel time from point A to point B, and once we have a collection of those 5 of those trips in a 5 minute period, those trip are averaged and a travel time is produced</a:t>
            </a:r>
          </a:p>
          <a:p>
            <a:endParaRPr lang="en-US" sz="1400" dirty="0"/>
          </a:p>
          <a:p>
            <a:r>
              <a:rPr lang="en-US" sz="1400" dirty="0"/>
              <a:t>Approximately 5-10% of vehicles are matched in any 5 minute period</a:t>
            </a:r>
          </a:p>
          <a:p>
            <a:endParaRPr lang="en-US" sz="1400" dirty="0"/>
          </a:p>
          <a:p>
            <a:r>
              <a:rPr lang="en-US" sz="1400" dirty="0"/>
              <a:t>The raw data is never available to SDOT, and WSDOT immediately deletes that information after making a match</a:t>
            </a:r>
          </a:p>
          <a:p>
            <a:endParaRPr lang="en-US" sz="1400" dirty="0"/>
          </a:p>
          <a:p>
            <a:r>
              <a:rPr lang="en-US" sz="1400" dirty="0"/>
              <a:t>SDOT only receives aggregated travel times back from WSDOT, and these devices are never used for any type of legal enforcement by SPD or Washington State Patrol</a:t>
            </a:r>
          </a:p>
        </p:txBody>
      </p:sp>
      <p:sp>
        <p:nvSpPr>
          <p:cNvPr id="4" name="Slide Number Placeholder 3"/>
          <p:cNvSpPr>
            <a:spLocks noGrp="1"/>
          </p:cNvSpPr>
          <p:nvPr>
            <p:ph type="sldNum" sz="quarter" idx="5"/>
          </p:nvPr>
        </p:nvSpPr>
        <p:spPr/>
        <p:txBody>
          <a:bodyPr/>
          <a:lstStyle/>
          <a:p>
            <a:fld id="{B6462E38-1DBF-493E-8775-8109287F1EB1}" type="slidenum">
              <a:rPr lang="en-US" smtClean="0"/>
              <a:t>15</a:t>
            </a:fld>
            <a:endParaRPr lang="en-US" dirty="0"/>
          </a:p>
        </p:txBody>
      </p:sp>
    </p:spTree>
    <p:extLst>
      <p:ext uri="{BB962C8B-B14F-4D97-AF65-F5344CB8AC3E}">
        <p14:creationId xmlns:p14="http://schemas.microsoft.com/office/powerpoint/2010/main" val="769145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pic>
        <p:nvPicPr>
          <p:cNvPr id="9" name="Shape 88">
            <a:extLst>
              <a:ext uri="{FF2B5EF4-FFF2-40B4-BE49-F238E27FC236}">
                <a16:creationId xmlns:a16="http://schemas.microsoft.com/office/drawing/2014/main" id="{0AC49FDB-9065-40C0-A909-67E66AFA4F4B}"/>
              </a:ext>
            </a:extLst>
          </p:cNvPr>
          <p:cNvPicPr preferRelativeResize="0"/>
          <p:nvPr userDrawn="1"/>
        </p:nvPicPr>
        <p:blipFill rotWithShape="1">
          <a:blip r:embed="rId2">
            <a:alphaModFix/>
          </a:blip>
          <a:srcRect b="23492"/>
          <a:stretch/>
        </p:blipFill>
        <p:spPr>
          <a:xfrm>
            <a:off x="-25054" y="0"/>
            <a:ext cx="12217054" cy="6936656"/>
          </a:xfrm>
          <a:prstGeom prst="rect">
            <a:avLst/>
          </a:prstGeom>
          <a:noFill/>
          <a:ln>
            <a:noFill/>
          </a:ln>
        </p:spPr>
      </p:pic>
      <p:pic>
        <p:nvPicPr>
          <p:cNvPr id="6" name="Picture 5">
            <a:extLst>
              <a:ext uri="{FF2B5EF4-FFF2-40B4-BE49-F238E27FC236}">
                <a16:creationId xmlns:a16="http://schemas.microsoft.com/office/drawing/2014/main" id="{0F12F8D7-7114-4278-A8C6-262B2635CDB4}"/>
              </a:ext>
            </a:extLst>
          </p:cNvPr>
          <p:cNvPicPr>
            <a:picLocks noChangeAspect="1"/>
          </p:cNvPicPr>
          <p:nvPr userDrawn="1"/>
        </p:nvPicPr>
        <p:blipFill>
          <a:blip r:embed="rId3"/>
          <a:stretch>
            <a:fillRect/>
          </a:stretch>
        </p:blipFill>
        <p:spPr>
          <a:xfrm>
            <a:off x="-25054" y="0"/>
            <a:ext cx="12217054" cy="6936656"/>
          </a:xfrm>
          <a:prstGeom prst="rect">
            <a:avLst/>
          </a:prstGeom>
        </p:spPr>
      </p:pic>
      <p:sp>
        <p:nvSpPr>
          <p:cNvPr id="2" name="Title 1">
            <a:extLst>
              <a:ext uri="{FF2B5EF4-FFF2-40B4-BE49-F238E27FC236}">
                <a16:creationId xmlns:a16="http://schemas.microsoft.com/office/drawing/2014/main" id="{DA8CB5BF-7B1D-4C2F-8DCE-3B48B409DB54}"/>
              </a:ext>
            </a:extLst>
          </p:cNvPr>
          <p:cNvSpPr>
            <a:spLocks noGrp="1"/>
          </p:cNvSpPr>
          <p:nvPr>
            <p:ph type="ctrTitle" hasCustomPrompt="1"/>
          </p:nvPr>
        </p:nvSpPr>
        <p:spPr>
          <a:xfrm>
            <a:off x="1524000" y="1122363"/>
            <a:ext cx="9144000" cy="2387600"/>
          </a:xfrm>
        </p:spPr>
        <p:txBody>
          <a:bodyPr anchor="b">
            <a:normAutofit/>
          </a:bodyPr>
          <a:lstStyle>
            <a:lvl1pPr algn="l">
              <a:defRPr sz="5400" b="1">
                <a:solidFill>
                  <a:schemeClr val="tx1"/>
                </a:solidFill>
              </a:defRPr>
            </a:lvl1pPr>
          </a:lstStyle>
          <a:p>
            <a:r>
              <a:rPr lang="en-US" dirty="0"/>
              <a:t>Title</a:t>
            </a:r>
          </a:p>
        </p:txBody>
      </p:sp>
      <p:sp>
        <p:nvSpPr>
          <p:cNvPr id="3" name="Subtitle 2">
            <a:extLst>
              <a:ext uri="{FF2B5EF4-FFF2-40B4-BE49-F238E27FC236}">
                <a16:creationId xmlns:a16="http://schemas.microsoft.com/office/drawing/2014/main" id="{E29B9B91-2B82-4546-B83D-1C806B64C22A}"/>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4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Seattle Information Technology</a:t>
            </a:r>
          </a:p>
        </p:txBody>
      </p:sp>
    </p:spTree>
    <p:extLst>
      <p:ext uri="{BB962C8B-B14F-4D97-AF65-F5344CB8AC3E}">
        <p14:creationId xmlns:p14="http://schemas.microsoft.com/office/powerpoint/2010/main" val="1570510946"/>
      </p:ext>
    </p:extLst>
  </p:cSld>
  <p:clrMapOvr>
    <a:overrideClrMapping bg1="dk1" tx1="lt1" bg2="dk2" tx2="lt2" accent1="accent1" accent2="accent2" accent3="accent3" accent4="accent4" accent5="accent5" accent6="accent6" hlink="hlink" folHlink="folHlink"/>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6640-AAF9-498F-A6FD-C91E4B710D3D}"/>
              </a:ext>
            </a:extLst>
          </p:cNvPr>
          <p:cNvSpPr>
            <a:spLocks noGrp="1"/>
          </p:cNvSpPr>
          <p:nvPr>
            <p:ph type="title" hasCustomPrompt="1"/>
          </p:nvPr>
        </p:nvSpPr>
        <p:spPr/>
        <p:txBody>
          <a:bodyPr/>
          <a:lstStyle>
            <a:lvl1pPr>
              <a:defRPr/>
            </a:lvl1pPr>
          </a:lstStyle>
          <a:p>
            <a:r>
              <a:rPr lang="en-US" dirty="0"/>
              <a:t>Title </a:t>
            </a:r>
          </a:p>
        </p:txBody>
      </p:sp>
      <p:sp>
        <p:nvSpPr>
          <p:cNvPr id="3" name="Content Placeholder 2">
            <a:extLst>
              <a:ext uri="{FF2B5EF4-FFF2-40B4-BE49-F238E27FC236}">
                <a16:creationId xmlns:a16="http://schemas.microsoft.com/office/drawing/2014/main" id="{7DD26F17-7903-4D43-813F-6A908669D64E}"/>
              </a:ext>
            </a:extLst>
          </p:cNvPr>
          <p:cNvSpPr>
            <a:spLocks noGrp="1"/>
          </p:cNvSpPr>
          <p:nvPr>
            <p:ph idx="1" hasCustomPrompt="1"/>
          </p:nvPr>
        </p:nvSpPr>
        <p:spPr>
          <a:xfrm>
            <a:off x="838200" y="1825625"/>
            <a:ext cx="10515600" cy="4087324"/>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7291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49D0-05FB-4A13-9342-93E5AA7FB64F}"/>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Title</a:t>
            </a:r>
          </a:p>
        </p:txBody>
      </p:sp>
      <p:sp>
        <p:nvSpPr>
          <p:cNvPr id="3" name="Text Placeholder 2">
            <a:extLst>
              <a:ext uri="{FF2B5EF4-FFF2-40B4-BE49-F238E27FC236}">
                <a16:creationId xmlns:a16="http://schemas.microsoft.com/office/drawing/2014/main" id="{DE880D4A-F83B-4EB0-9CF2-C37A931B4EBC}"/>
              </a:ext>
            </a:extLst>
          </p:cNvPr>
          <p:cNvSpPr>
            <a:spLocks noGrp="1"/>
          </p:cNvSpPr>
          <p:nvPr>
            <p:ph type="body" idx="1" hasCustomPrompt="1"/>
          </p:nvPr>
        </p:nvSpPr>
        <p:spPr>
          <a:xfrm>
            <a:off x="831850" y="4589464"/>
            <a:ext cx="10515600" cy="1332860"/>
          </a:xfrm>
        </p:spPr>
        <p:txBody>
          <a:bodyPr/>
          <a:lstStyle>
            <a:lvl1pPr marL="0" indent="0">
              <a:buNone/>
              <a:defRPr sz="2400">
                <a:solidFill>
                  <a:schemeClr val="tx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3847481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3097-AC2D-4E71-B5A6-B37F847BCD7E}"/>
              </a:ext>
            </a:extLst>
          </p:cNvPr>
          <p:cNvSpPr>
            <a:spLocks noGrp="1"/>
          </p:cNvSpPr>
          <p:nvPr>
            <p:ph type="title" hasCustomPrompt="1"/>
          </p:nvPr>
        </p:nvSpPr>
        <p:spPr/>
        <p:txBody>
          <a:bodyPr/>
          <a:lstStyle>
            <a:lvl1pPr>
              <a:defRPr/>
            </a:lvl1pPr>
          </a:lstStyle>
          <a:p>
            <a:r>
              <a:rPr lang="en-US" dirty="0"/>
              <a:t>Title</a:t>
            </a:r>
          </a:p>
        </p:txBody>
      </p:sp>
      <p:sp>
        <p:nvSpPr>
          <p:cNvPr id="3" name="Content Placeholder 2">
            <a:extLst>
              <a:ext uri="{FF2B5EF4-FFF2-40B4-BE49-F238E27FC236}">
                <a16:creationId xmlns:a16="http://schemas.microsoft.com/office/drawing/2014/main" id="{14D7275A-6671-4B2A-BF8E-E0A27F323956}"/>
              </a:ext>
            </a:extLst>
          </p:cNvPr>
          <p:cNvSpPr>
            <a:spLocks noGrp="1"/>
          </p:cNvSpPr>
          <p:nvPr>
            <p:ph sz="half" idx="1" hasCustomPrompt="1"/>
          </p:nvPr>
        </p:nvSpPr>
        <p:spPr>
          <a:xfrm>
            <a:off x="838200" y="1825625"/>
            <a:ext cx="5181600" cy="409669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C32B95-ABB2-41D5-B74B-4C216A81799C}"/>
              </a:ext>
            </a:extLst>
          </p:cNvPr>
          <p:cNvSpPr>
            <a:spLocks noGrp="1"/>
          </p:cNvSpPr>
          <p:nvPr>
            <p:ph sz="half" idx="2" hasCustomPrompt="1"/>
          </p:nvPr>
        </p:nvSpPr>
        <p:spPr>
          <a:xfrm>
            <a:off x="6172200" y="1825625"/>
            <a:ext cx="5181600" cy="409669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7721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60C1-C8F4-42C5-9A6B-D6B62C06FB3A}"/>
              </a:ext>
            </a:extLst>
          </p:cNvPr>
          <p:cNvSpPr>
            <a:spLocks noGrp="1"/>
          </p:cNvSpPr>
          <p:nvPr>
            <p:ph type="title" hasCustomPrompt="1"/>
          </p:nvPr>
        </p:nvSpPr>
        <p:spPr>
          <a:xfrm>
            <a:off x="839788" y="365125"/>
            <a:ext cx="10515600" cy="1325563"/>
          </a:xfrm>
        </p:spPr>
        <p:txBody>
          <a:bodyPr/>
          <a:lstStyle>
            <a:lvl1pPr>
              <a:defRPr/>
            </a:lvl1pPr>
          </a:lstStyle>
          <a:p>
            <a:r>
              <a:rPr lang="en-US" dirty="0"/>
              <a:t>Title</a:t>
            </a:r>
          </a:p>
        </p:txBody>
      </p:sp>
      <p:sp>
        <p:nvSpPr>
          <p:cNvPr id="3" name="Text Placeholder 2">
            <a:extLst>
              <a:ext uri="{FF2B5EF4-FFF2-40B4-BE49-F238E27FC236}">
                <a16:creationId xmlns:a16="http://schemas.microsoft.com/office/drawing/2014/main" id="{B9BD1FAB-9430-4266-9D4D-60E3919DFF43}"/>
              </a:ext>
            </a:extLst>
          </p:cNvPr>
          <p:cNvSpPr>
            <a:spLocks noGrp="1"/>
          </p:cNvSpPr>
          <p:nvPr>
            <p:ph type="body" idx="1" hasCustomPrompt="1"/>
          </p:nvPr>
        </p:nvSpPr>
        <p:spPr>
          <a:xfrm>
            <a:off x="839788" y="1681163"/>
            <a:ext cx="5157787" cy="823912"/>
          </a:xfrm>
        </p:spPr>
        <p:txBody>
          <a:bodyPr anchor="b"/>
          <a:lstStyle>
            <a:lvl1pPr marL="0" indent="0">
              <a:buNone/>
              <a:defRPr sz="3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4" name="Content Placeholder 3">
            <a:extLst>
              <a:ext uri="{FF2B5EF4-FFF2-40B4-BE49-F238E27FC236}">
                <a16:creationId xmlns:a16="http://schemas.microsoft.com/office/drawing/2014/main" id="{FA161C4E-4B6A-401B-9388-434C46C23CEC}"/>
              </a:ext>
            </a:extLst>
          </p:cNvPr>
          <p:cNvSpPr>
            <a:spLocks noGrp="1"/>
          </p:cNvSpPr>
          <p:nvPr>
            <p:ph sz="half" idx="2" hasCustomPrompt="1"/>
          </p:nvPr>
        </p:nvSpPr>
        <p:spPr>
          <a:xfrm>
            <a:off x="839788" y="2505075"/>
            <a:ext cx="5157787" cy="341724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246F982-9B7A-4DB7-BD8A-33EE8EBA929F}"/>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3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6" name="Content Placeholder 5">
            <a:extLst>
              <a:ext uri="{FF2B5EF4-FFF2-40B4-BE49-F238E27FC236}">
                <a16:creationId xmlns:a16="http://schemas.microsoft.com/office/drawing/2014/main" id="{91B2C2E3-4EBB-4A84-826A-812CC9487D3F}"/>
              </a:ext>
            </a:extLst>
          </p:cNvPr>
          <p:cNvSpPr>
            <a:spLocks noGrp="1"/>
          </p:cNvSpPr>
          <p:nvPr>
            <p:ph sz="quarter" idx="4" hasCustomPrompt="1"/>
          </p:nvPr>
        </p:nvSpPr>
        <p:spPr>
          <a:xfrm>
            <a:off x="6172200" y="2505075"/>
            <a:ext cx="5183188" cy="341724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9427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F0A6-C5A2-443E-8D49-43D6387DC9EC}"/>
              </a:ext>
            </a:extLst>
          </p:cNvPr>
          <p:cNvSpPr>
            <a:spLocks noGrp="1"/>
          </p:cNvSpPr>
          <p:nvPr>
            <p:ph type="title" hasCustomPrompt="1"/>
          </p:nvPr>
        </p:nvSpPr>
        <p:spPr/>
        <p:txBody>
          <a:bodyPr/>
          <a:lstStyle/>
          <a:p>
            <a:r>
              <a:rPr lang="en-US" dirty="0"/>
              <a:t>Title</a:t>
            </a:r>
          </a:p>
        </p:txBody>
      </p:sp>
    </p:spTree>
    <p:extLst>
      <p:ext uri="{BB962C8B-B14F-4D97-AF65-F5344CB8AC3E}">
        <p14:creationId xmlns:p14="http://schemas.microsoft.com/office/powerpoint/2010/main" val="3206479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39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E995-D949-4665-B2BE-6C1BCBCBF2FB}"/>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dirty="0"/>
              <a:t>Title</a:t>
            </a:r>
          </a:p>
        </p:txBody>
      </p:sp>
      <p:sp>
        <p:nvSpPr>
          <p:cNvPr id="3" name="Content Placeholder 2">
            <a:extLst>
              <a:ext uri="{FF2B5EF4-FFF2-40B4-BE49-F238E27FC236}">
                <a16:creationId xmlns:a16="http://schemas.microsoft.com/office/drawing/2014/main" id="{90D3D865-FD4B-4775-8105-EA2753B93495}"/>
              </a:ext>
            </a:extLst>
          </p:cNvPr>
          <p:cNvSpPr>
            <a:spLocks noGrp="1"/>
          </p:cNvSpPr>
          <p:nvPr>
            <p:ph idx="1" hasCustomPrompt="1"/>
          </p:nvPr>
        </p:nvSpPr>
        <p:spPr>
          <a:xfrm>
            <a:off x="5183188" y="987425"/>
            <a:ext cx="6172200" cy="49348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D02C222-FAB2-4815-AD59-66AACA2A6EDC}"/>
              </a:ext>
            </a:extLst>
          </p:cNvPr>
          <p:cNvSpPr>
            <a:spLocks noGrp="1"/>
          </p:cNvSpPr>
          <p:nvPr>
            <p:ph type="body" sz="half" idx="2" hasCustomPrompt="1"/>
          </p:nvPr>
        </p:nvSpPr>
        <p:spPr>
          <a:xfrm>
            <a:off x="839788" y="2057399"/>
            <a:ext cx="3932237" cy="3864923"/>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copy</a:t>
            </a:r>
          </a:p>
        </p:txBody>
      </p:sp>
    </p:spTree>
    <p:extLst>
      <p:ext uri="{BB962C8B-B14F-4D97-AF65-F5344CB8AC3E}">
        <p14:creationId xmlns:p14="http://schemas.microsoft.com/office/powerpoint/2010/main" val="3685777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7CA1-AD78-47F2-9FA9-24CE3C9F4D82}"/>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dirty="0"/>
              <a:t>Title</a:t>
            </a:r>
          </a:p>
        </p:txBody>
      </p:sp>
      <p:sp>
        <p:nvSpPr>
          <p:cNvPr id="3" name="Picture Placeholder 2">
            <a:extLst>
              <a:ext uri="{FF2B5EF4-FFF2-40B4-BE49-F238E27FC236}">
                <a16:creationId xmlns:a16="http://schemas.microsoft.com/office/drawing/2014/main" id="{239A6B14-1176-46C3-92A7-C9D09DD5CF19}"/>
              </a:ext>
            </a:extLst>
          </p:cNvPr>
          <p:cNvSpPr>
            <a:spLocks noGrp="1"/>
          </p:cNvSpPr>
          <p:nvPr>
            <p:ph type="pic" idx="1"/>
          </p:nvPr>
        </p:nvSpPr>
        <p:spPr>
          <a:xfrm>
            <a:off x="5183188" y="987425"/>
            <a:ext cx="6172200" cy="4934898"/>
          </a:xfrm>
        </p:spPr>
        <p:txBody>
          <a:bodyPr anchor="b">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76BB76-673A-42AA-810D-796158A9DABB}"/>
              </a:ext>
            </a:extLst>
          </p:cNvPr>
          <p:cNvSpPr>
            <a:spLocks noGrp="1"/>
          </p:cNvSpPr>
          <p:nvPr>
            <p:ph type="body" sz="half" idx="2" hasCustomPrompt="1"/>
          </p:nvPr>
        </p:nvSpPr>
        <p:spPr>
          <a:xfrm>
            <a:off x="839788" y="2057399"/>
            <a:ext cx="3932237" cy="3864923"/>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copy</a:t>
            </a:r>
          </a:p>
        </p:txBody>
      </p:sp>
    </p:spTree>
    <p:extLst>
      <p:ext uri="{BB962C8B-B14F-4D97-AF65-F5344CB8AC3E}">
        <p14:creationId xmlns:p14="http://schemas.microsoft.com/office/powerpoint/2010/main" val="1437072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hape 98">
            <a:extLst>
              <a:ext uri="{FF2B5EF4-FFF2-40B4-BE49-F238E27FC236}">
                <a16:creationId xmlns:a16="http://schemas.microsoft.com/office/drawing/2014/main" id="{6301E5A9-264C-4A8D-9812-87FFC06AE62B}"/>
              </a:ext>
            </a:extLst>
          </p:cNvPr>
          <p:cNvSpPr/>
          <p:nvPr userDrawn="1"/>
        </p:nvSpPr>
        <p:spPr>
          <a:xfrm>
            <a:off x="0" y="6248282"/>
            <a:ext cx="12192000" cy="634656"/>
          </a:xfrm>
          <a:prstGeom prst="rect">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b="1">
              <a:solidFill>
                <a:schemeClr val="lt1"/>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AC2D44D1-75DE-4BDD-8018-D6C834D9310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189720" y="6141168"/>
            <a:ext cx="3002280" cy="849085"/>
          </a:xfrm>
          <a:prstGeom prst="rect">
            <a:avLst/>
          </a:prstGeom>
        </p:spPr>
      </p:pic>
      <p:sp>
        <p:nvSpPr>
          <p:cNvPr id="2" name="Title Placeholder 1">
            <a:extLst>
              <a:ext uri="{FF2B5EF4-FFF2-40B4-BE49-F238E27FC236}">
                <a16:creationId xmlns:a16="http://schemas.microsoft.com/office/drawing/2014/main" id="{45D674A9-8420-4BC9-958B-60904E1FD9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3DCE9525-7613-44D5-9D3B-D9B1A513A491}"/>
              </a:ext>
            </a:extLst>
          </p:cNvPr>
          <p:cNvSpPr>
            <a:spLocks noGrp="1"/>
          </p:cNvSpPr>
          <p:nvPr>
            <p:ph type="body" idx="1"/>
          </p:nvPr>
        </p:nvSpPr>
        <p:spPr>
          <a:xfrm>
            <a:off x="838200" y="1825625"/>
            <a:ext cx="10515600" cy="4096698"/>
          </a:xfrm>
          <a:prstGeom prst="rect">
            <a:avLst/>
          </a:prstGeom>
        </p:spPr>
        <p:txBody>
          <a:bodyPr vert="horz" lIns="91440" tIns="45720" rIns="91440" bIns="45720" rtlCol="0">
            <a:normAutofit/>
          </a:body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B5122A13-69DF-40C1-9F36-4B12A61C3C27}"/>
              </a:ext>
            </a:extLst>
          </p:cNvPr>
          <p:cNvSpPr txBox="1">
            <a:spLocks/>
          </p:cNvSpPr>
          <p:nvPr userDrawn="1"/>
        </p:nvSpPr>
        <p:spPr>
          <a:xfrm>
            <a:off x="1524000" y="6248283"/>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DA5"/>
                </a:solidFill>
              </a:rPr>
              <a:t>Department Name</a:t>
            </a:r>
          </a:p>
        </p:txBody>
      </p:sp>
      <p:sp>
        <p:nvSpPr>
          <p:cNvPr id="15" name="Slide Number Placeholder 5">
            <a:extLst>
              <a:ext uri="{FF2B5EF4-FFF2-40B4-BE49-F238E27FC236}">
                <a16:creationId xmlns:a16="http://schemas.microsoft.com/office/drawing/2014/main" id="{2BB9B98A-278E-4B52-9EE2-9C31F9863037}"/>
              </a:ext>
            </a:extLst>
          </p:cNvPr>
          <p:cNvSpPr txBox="1">
            <a:spLocks/>
          </p:cNvSpPr>
          <p:nvPr userDrawn="1"/>
        </p:nvSpPr>
        <p:spPr>
          <a:xfrm>
            <a:off x="3581400" y="6248283"/>
            <a:ext cx="116516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DA5"/>
                </a:solidFill>
              </a:rPr>
              <a:t>Page Number</a:t>
            </a:r>
          </a:p>
        </p:txBody>
      </p:sp>
      <p:sp>
        <p:nvSpPr>
          <p:cNvPr id="9" name="Date Placeholder 3">
            <a:extLst>
              <a:ext uri="{FF2B5EF4-FFF2-40B4-BE49-F238E27FC236}">
                <a16:creationId xmlns:a16="http://schemas.microsoft.com/office/drawing/2014/main" id="{D953AB7E-1A09-40B8-82F4-7132969F5B99}"/>
              </a:ext>
            </a:extLst>
          </p:cNvPr>
          <p:cNvSpPr txBox="1">
            <a:spLocks/>
          </p:cNvSpPr>
          <p:nvPr userDrawn="1"/>
        </p:nvSpPr>
        <p:spPr>
          <a:xfrm>
            <a:off x="152399" y="6411570"/>
            <a:ext cx="1524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5/24/2018</a:t>
            </a:r>
          </a:p>
        </p:txBody>
      </p:sp>
      <p:sp>
        <p:nvSpPr>
          <p:cNvPr id="10" name="Footer Placeholder 4">
            <a:extLst>
              <a:ext uri="{FF2B5EF4-FFF2-40B4-BE49-F238E27FC236}">
                <a16:creationId xmlns:a16="http://schemas.microsoft.com/office/drawing/2014/main" id="{06CE33BE-5965-4385-A50F-EE3044A3C612}"/>
              </a:ext>
            </a:extLst>
          </p:cNvPr>
          <p:cNvSpPr txBox="1">
            <a:spLocks/>
          </p:cNvSpPr>
          <p:nvPr userDrawn="1"/>
        </p:nvSpPr>
        <p:spPr>
          <a:xfrm>
            <a:off x="1310144" y="6411568"/>
            <a:ext cx="269852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Seattle Information Technology</a:t>
            </a:r>
          </a:p>
        </p:txBody>
      </p:sp>
      <p:sp>
        <p:nvSpPr>
          <p:cNvPr id="11" name="Slide Number Placeholder 5">
            <a:extLst>
              <a:ext uri="{FF2B5EF4-FFF2-40B4-BE49-F238E27FC236}">
                <a16:creationId xmlns:a16="http://schemas.microsoft.com/office/drawing/2014/main" id="{0F7CC0D1-EF47-4831-B7C8-1B451F51BCE3}"/>
              </a:ext>
            </a:extLst>
          </p:cNvPr>
          <p:cNvSpPr txBox="1">
            <a:spLocks/>
          </p:cNvSpPr>
          <p:nvPr userDrawn="1"/>
        </p:nvSpPr>
        <p:spPr>
          <a:xfrm>
            <a:off x="3871850" y="6411568"/>
            <a:ext cx="101969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Slide </a:t>
            </a:r>
            <a:fld id="{61030729-3632-45A1-8A43-827E31BA9BDB}" type="slidenum">
              <a:rPr lang="en-US" sz="1400" b="1" smtClean="0">
                <a:solidFill>
                  <a:schemeClr val="bg1"/>
                </a:solidFill>
              </a:rPr>
              <a:t>‹#›</a:t>
            </a:fld>
            <a:endParaRPr lang="en-US" sz="1400" b="1" dirty="0">
              <a:solidFill>
                <a:schemeClr val="bg1"/>
              </a:solidFill>
            </a:endParaRPr>
          </a:p>
        </p:txBody>
      </p:sp>
    </p:spTree>
    <p:extLst>
      <p:ext uri="{BB962C8B-B14F-4D97-AF65-F5344CB8AC3E}">
        <p14:creationId xmlns:p14="http://schemas.microsoft.com/office/powerpoint/2010/main" val="2191736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p:txStyles>
    <p:titleStyle>
      <a:lvl1pPr algn="l" defTabSz="914400" rtl="0" eaLnBrk="1" latinLnBrk="0" hangingPunct="1">
        <a:lnSpc>
          <a:spcPct val="90000"/>
        </a:lnSpc>
        <a:spcBef>
          <a:spcPct val="0"/>
        </a:spcBef>
        <a:buNone/>
        <a:defRPr sz="4400" b="1" kern="1200">
          <a:solidFill>
            <a:schemeClr val="tx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eb6.seattle.gov/Traveler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seattle.gov/transportation/projects-and-programs/programs/technology-progra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6240E-CBCD-4F39-ABEB-14C0F141E8AD}"/>
              </a:ext>
            </a:extLst>
          </p:cNvPr>
          <p:cNvSpPr>
            <a:spLocks noGrp="1"/>
          </p:cNvSpPr>
          <p:nvPr>
            <p:ph type="ctrTitle"/>
          </p:nvPr>
        </p:nvSpPr>
        <p:spPr/>
        <p:txBody>
          <a:bodyPr/>
          <a:lstStyle/>
          <a:p>
            <a:r>
              <a:rPr lang="en-US" dirty="0"/>
              <a:t>Surveillance Technology Public  Comment Meeting </a:t>
            </a:r>
          </a:p>
        </p:txBody>
      </p:sp>
      <p:sp>
        <p:nvSpPr>
          <p:cNvPr id="3" name="Subtitle 2">
            <a:extLst>
              <a:ext uri="{FF2B5EF4-FFF2-40B4-BE49-F238E27FC236}">
                <a16:creationId xmlns:a16="http://schemas.microsoft.com/office/drawing/2014/main" id="{BBA659F2-145A-4D6F-8079-8290319E2695}"/>
              </a:ext>
            </a:extLst>
          </p:cNvPr>
          <p:cNvSpPr>
            <a:spLocks noGrp="1"/>
          </p:cNvSpPr>
          <p:nvPr>
            <p:ph type="subTitle" idx="1"/>
          </p:nvPr>
        </p:nvSpPr>
        <p:spPr/>
        <p:txBody>
          <a:bodyPr>
            <a:normAutofit/>
          </a:bodyPr>
          <a:lstStyle/>
          <a:p>
            <a:r>
              <a:rPr lang="en-US" dirty="0"/>
              <a:t>Seattle Department of Transportation</a:t>
            </a:r>
          </a:p>
          <a:p>
            <a:r>
              <a:rPr lang="en-US" dirty="0"/>
              <a:t>Seattle Fire Department</a:t>
            </a:r>
          </a:p>
        </p:txBody>
      </p:sp>
      <p:pic>
        <p:nvPicPr>
          <p:cNvPr id="7" name="Picture 6">
            <a:extLst>
              <a:ext uri="{FF2B5EF4-FFF2-40B4-BE49-F238E27FC236}">
                <a16:creationId xmlns:a16="http://schemas.microsoft.com/office/drawing/2014/main" id="{31883142-ABA5-496A-812C-B4464171F789}"/>
              </a:ext>
            </a:extLst>
          </p:cNvPr>
          <p:cNvPicPr>
            <a:picLocks noChangeAspect="1"/>
          </p:cNvPicPr>
          <p:nvPr/>
        </p:nvPicPr>
        <p:blipFill rotWithShape="1">
          <a:blip r:embed="rId2">
            <a:extLst>
              <a:ext uri="{28A0092B-C50C-407E-A947-70E740481C1C}">
                <a14:useLocalDpi xmlns:a14="http://schemas.microsoft.com/office/drawing/2010/main" val="0"/>
              </a:ext>
            </a:extLst>
          </a:blip>
          <a:srcRect r="78804"/>
          <a:stretch/>
        </p:blipFill>
        <p:spPr>
          <a:xfrm>
            <a:off x="10935670" y="5827906"/>
            <a:ext cx="1094014" cy="991232"/>
          </a:xfrm>
          <a:prstGeom prst="rect">
            <a:avLst/>
          </a:prstGeom>
        </p:spPr>
      </p:pic>
    </p:spTree>
    <p:extLst>
      <p:ext uri="{BB962C8B-B14F-4D97-AF65-F5344CB8AC3E}">
        <p14:creationId xmlns:p14="http://schemas.microsoft.com/office/powerpoint/2010/main" val="2281385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E7A4F-736A-4A99-A2B4-A7D972448992}"/>
              </a:ext>
            </a:extLst>
          </p:cNvPr>
          <p:cNvSpPr>
            <a:spLocks noGrp="1"/>
          </p:cNvSpPr>
          <p:nvPr>
            <p:ph type="title"/>
          </p:nvPr>
        </p:nvSpPr>
        <p:spPr/>
        <p:txBody>
          <a:bodyPr>
            <a:normAutofit/>
          </a:bodyPr>
          <a:lstStyle/>
          <a:p>
            <a:r>
              <a:rPr lang="en-US" sz="4400" dirty="0"/>
              <a:t>License plate readers (LPRs)</a:t>
            </a:r>
          </a:p>
        </p:txBody>
      </p:sp>
      <p:sp>
        <p:nvSpPr>
          <p:cNvPr id="3" name="Content Placeholder 2">
            <a:extLst>
              <a:ext uri="{FF2B5EF4-FFF2-40B4-BE49-F238E27FC236}">
                <a16:creationId xmlns:a16="http://schemas.microsoft.com/office/drawing/2014/main" id="{1CB3E78F-FD79-4EB5-AA5A-650192584AAD}"/>
              </a:ext>
            </a:extLst>
          </p:cNvPr>
          <p:cNvSpPr>
            <a:spLocks noGrp="1"/>
          </p:cNvSpPr>
          <p:nvPr>
            <p:ph idx="1"/>
          </p:nvPr>
        </p:nvSpPr>
        <p:spPr>
          <a:xfrm>
            <a:off x="838200" y="1825625"/>
            <a:ext cx="7090954" cy="4087324"/>
          </a:xfrm>
        </p:spPr>
        <p:txBody>
          <a:bodyPr vert="horz" lIns="91440" tIns="45720" rIns="91440" bIns="45720" rtlCol="0" anchor="t">
            <a:normAutofit/>
          </a:bodyPr>
          <a:lstStyle/>
          <a:p>
            <a:pPr marL="0" lvl="0" indent="0">
              <a:buNone/>
            </a:pPr>
            <a:r>
              <a:rPr lang="en-US" sz="3000" b="1" dirty="0"/>
              <a:t>Why do we use them?</a:t>
            </a:r>
          </a:p>
          <a:p>
            <a:r>
              <a:rPr lang="en-US" sz="3200" dirty="0">
                <a:cs typeface="Calibri"/>
              </a:rPr>
              <a:t>Produce travel times</a:t>
            </a:r>
          </a:p>
          <a:p>
            <a:r>
              <a:rPr lang="en-US" sz="3200" dirty="0">
                <a:cs typeface="Calibri"/>
              </a:rPr>
              <a:t>Notify public to make real-time choices</a:t>
            </a:r>
          </a:p>
          <a:p>
            <a:r>
              <a:rPr lang="en-US" sz="3200" dirty="0"/>
              <a:t>Travel time measures system performance</a:t>
            </a:r>
          </a:p>
          <a:p>
            <a:pPr lvl="1"/>
            <a:endParaRPr lang="en-US" sz="2600" dirty="0">
              <a:cs typeface="Calibri"/>
            </a:endParaRPr>
          </a:p>
          <a:p>
            <a:endParaRPr lang="en-US" dirty="0"/>
          </a:p>
        </p:txBody>
      </p:sp>
      <p:pic>
        <p:nvPicPr>
          <p:cNvPr id="6" name="Picture 5">
            <a:extLst>
              <a:ext uri="{FF2B5EF4-FFF2-40B4-BE49-F238E27FC236}">
                <a16:creationId xmlns:a16="http://schemas.microsoft.com/office/drawing/2014/main" id="{8F4A9255-91BD-46AF-AF7D-92E5C43F4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629" y="1825625"/>
            <a:ext cx="3997525" cy="2998144"/>
          </a:xfrm>
          <a:prstGeom prst="rect">
            <a:avLst/>
          </a:prstGeom>
        </p:spPr>
      </p:pic>
      <p:sp>
        <p:nvSpPr>
          <p:cNvPr id="7" name="TextBox 6">
            <a:extLst>
              <a:ext uri="{FF2B5EF4-FFF2-40B4-BE49-F238E27FC236}">
                <a16:creationId xmlns:a16="http://schemas.microsoft.com/office/drawing/2014/main" id="{158AF9FF-F24C-4FFB-91F9-EA4D1EE044AD}"/>
              </a:ext>
            </a:extLst>
          </p:cNvPr>
          <p:cNvSpPr txBox="1"/>
          <p:nvPr/>
        </p:nvSpPr>
        <p:spPr>
          <a:xfrm>
            <a:off x="7674427" y="4823769"/>
            <a:ext cx="4060727" cy="400110"/>
          </a:xfrm>
          <a:prstGeom prst="rect">
            <a:avLst/>
          </a:prstGeom>
          <a:noFill/>
        </p:spPr>
        <p:txBody>
          <a:bodyPr wrap="none" rtlCol="0">
            <a:spAutoFit/>
          </a:bodyPr>
          <a:lstStyle/>
          <a:p>
            <a:r>
              <a:rPr lang="en-US" sz="2000" i="1" dirty="0"/>
              <a:t>Dynamic message sign on Holman Rd</a:t>
            </a:r>
          </a:p>
        </p:txBody>
      </p:sp>
      <p:sp>
        <p:nvSpPr>
          <p:cNvPr id="8" name="TextBox 7">
            <a:extLst>
              <a:ext uri="{FF2B5EF4-FFF2-40B4-BE49-F238E27FC236}">
                <a16:creationId xmlns:a16="http://schemas.microsoft.com/office/drawing/2014/main" id="{D9AD00F8-275E-422D-8D9D-6CF803FE832F}"/>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1585488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F100-32AE-4693-A7DC-BD55703B4A6E}"/>
              </a:ext>
            </a:extLst>
          </p:cNvPr>
          <p:cNvSpPr>
            <a:spLocks noGrp="1"/>
          </p:cNvSpPr>
          <p:nvPr>
            <p:ph type="title"/>
          </p:nvPr>
        </p:nvSpPr>
        <p:spPr>
          <a:xfrm>
            <a:off x="751115" y="169183"/>
            <a:ext cx="10515600" cy="1325563"/>
          </a:xfrm>
        </p:spPr>
        <p:txBody>
          <a:bodyPr>
            <a:normAutofit/>
          </a:bodyPr>
          <a:lstStyle/>
          <a:p>
            <a:r>
              <a:rPr lang="en-US" sz="4400" dirty="0"/>
              <a:t>Traffic cameras</a:t>
            </a:r>
          </a:p>
        </p:txBody>
      </p:sp>
      <p:sp>
        <p:nvSpPr>
          <p:cNvPr id="3" name="Content Placeholder 2">
            <a:extLst>
              <a:ext uri="{FF2B5EF4-FFF2-40B4-BE49-F238E27FC236}">
                <a16:creationId xmlns:a16="http://schemas.microsoft.com/office/drawing/2014/main" id="{B063DD75-025E-47D6-B796-212099B7C3AE}"/>
              </a:ext>
            </a:extLst>
          </p:cNvPr>
          <p:cNvSpPr>
            <a:spLocks noGrp="1"/>
          </p:cNvSpPr>
          <p:nvPr>
            <p:ph idx="1"/>
          </p:nvPr>
        </p:nvSpPr>
        <p:spPr>
          <a:xfrm>
            <a:off x="751115" y="1494746"/>
            <a:ext cx="5094514" cy="4319992"/>
          </a:xfrm>
        </p:spPr>
        <p:txBody>
          <a:bodyPr>
            <a:normAutofit fontScale="85000" lnSpcReduction="20000"/>
          </a:bodyPr>
          <a:lstStyle/>
          <a:p>
            <a:pPr marL="0" indent="0">
              <a:buNone/>
            </a:pPr>
            <a:r>
              <a:rPr lang="en-US" sz="3200" b="1" dirty="0"/>
              <a:t>What + where are they?</a:t>
            </a:r>
          </a:p>
          <a:p>
            <a:r>
              <a:rPr lang="en-US" dirty="0"/>
              <a:t>Provide live video to SDOT’s Transportation Operations Center </a:t>
            </a:r>
          </a:p>
          <a:p>
            <a:r>
              <a:rPr lang="en-US" dirty="0"/>
              <a:t>Remotely controllable, dedicated to observing traffic </a:t>
            </a:r>
          </a:p>
          <a:p>
            <a:r>
              <a:rPr lang="en-US" dirty="0"/>
              <a:t>Began using in 2000; 225 cameras today </a:t>
            </a:r>
          </a:p>
          <a:p>
            <a:r>
              <a:rPr lang="en-US" dirty="0"/>
              <a:t>Used by DOTs in every state</a:t>
            </a:r>
          </a:p>
          <a:p>
            <a:r>
              <a:rPr lang="en-US" dirty="0"/>
              <a:t>Anyone can access live footage and snapshots via SDOT’s </a:t>
            </a:r>
            <a:r>
              <a:rPr lang="en-US" dirty="0">
                <a:hlinkClick r:id="rId3"/>
              </a:rPr>
              <a:t>Travelers </a:t>
            </a:r>
            <a:r>
              <a:rPr lang="en-US" dirty="0"/>
              <a:t>map</a:t>
            </a:r>
          </a:p>
          <a:p>
            <a:pPr marL="0" indent="0">
              <a:buNone/>
            </a:pPr>
            <a:endParaRPr lang="en-US" dirty="0"/>
          </a:p>
          <a:p>
            <a:pPr marL="0" indent="0">
              <a:buNone/>
            </a:pPr>
            <a:endParaRPr lang="en-US" dirty="0"/>
          </a:p>
          <a:p>
            <a:endParaRPr lang="en-US" dirty="0"/>
          </a:p>
          <a:p>
            <a:pPr marL="0" indent="0">
              <a:buNone/>
            </a:pPr>
            <a:endParaRPr lang="en-US" b="1" dirty="0"/>
          </a:p>
        </p:txBody>
      </p:sp>
      <p:pic>
        <p:nvPicPr>
          <p:cNvPr id="8" name="Picture 7">
            <a:extLst>
              <a:ext uri="{FF2B5EF4-FFF2-40B4-BE49-F238E27FC236}">
                <a16:creationId xmlns:a16="http://schemas.microsoft.com/office/drawing/2014/main" id="{DA14E015-2335-4E94-B66A-9E937B9DD940}"/>
              </a:ext>
            </a:extLst>
          </p:cNvPr>
          <p:cNvPicPr>
            <a:picLocks noChangeAspect="1"/>
          </p:cNvPicPr>
          <p:nvPr/>
        </p:nvPicPr>
        <p:blipFill rotWithShape="1">
          <a:blip r:embed="rId4"/>
          <a:srcRect l="17032" t="6872" r="15919" b="5520"/>
          <a:stretch/>
        </p:blipFill>
        <p:spPr>
          <a:xfrm>
            <a:off x="5769429" y="1065588"/>
            <a:ext cx="2526629" cy="2197259"/>
          </a:xfrm>
          <a:prstGeom prst="rect">
            <a:avLst/>
          </a:prstGeom>
        </p:spPr>
      </p:pic>
      <p:pic>
        <p:nvPicPr>
          <p:cNvPr id="9" name="Picture 8">
            <a:extLst>
              <a:ext uri="{FF2B5EF4-FFF2-40B4-BE49-F238E27FC236}">
                <a16:creationId xmlns:a16="http://schemas.microsoft.com/office/drawing/2014/main" id="{DC86414B-3B5B-4663-BA1C-1B15858AC05C}"/>
              </a:ext>
            </a:extLst>
          </p:cNvPr>
          <p:cNvPicPr>
            <a:picLocks noChangeAspect="1"/>
          </p:cNvPicPr>
          <p:nvPr/>
        </p:nvPicPr>
        <p:blipFill rotWithShape="1">
          <a:blip r:embed="rId5"/>
          <a:srcRect l="32628" t="13381"/>
          <a:stretch/>
        </p:blipFill>
        <p:spPr>
          <a:xfrm>
            <a:off x="8775980" y="2164217"/>
            <a:ext cx="3175402" cy="3061923"/>
          </a:xfrm>
          <a:prstGeom prst="rect">
            <a:avLst/>
          </a:prstGeom>
        </p:spPr>
      </p:pic>
      <p:sp>
        <p:nvSpPr>
          <p:cNvPr id="11" name="Arrow: Bent-Up 10">
            <a:extLst>
              <a:ext uri="{FF2B5EF4-FFF2-40B4-BE49-F238E27FC236}">
                <a16:creationId xmlns:a16="http://schemas.microsoft.com/office/drawing/2014/main" id="{2F448FD1-60E1-4778-9247-883FF40342C0}"/>
              </a:ext>
            </a:extLst>
          </p:cNvPr>
          <p:cNvSpPr/>
          <p:nvPr/>
        </p:nvSpPr>
        <p:spPr>
          <a:xfrm rot="5400000">
            <a:off x="7424343" y="3380015"/>
            <a:ext cx="968829" cy="1066800"/>
          </a:xfrm>
          <a:prstGeom prst="bentUpArrow">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dirty="0">
              <a:solidFill>
                <a:schemeClr val="lt1"/>
              </a:solidFill>
              <a:latin typeface="Calibri"/>
              <a:ea typeface="Calibri"/>
              <a:cs typeface="Calibri"/>
              <a:sym typeface="Calibri"/>
            </a:endParaRPr>
          </a:p>
        </p:txBody>
      </p:sp>
      <p:sp>
        <p:nvSpPr>
          <p:cNvPr id="12" name="TextBox 11">
            <a:extLst>
              <a:ext uri="{FF2B5EF4-FFF2-40B4-BE49-F238E27FC236}">
                <a16:creationId xmlns:a16="http://schemas.microsoft.com/office/drawing/2014/main" id="{7E4AE4BC-8F27-4338-9017-0FD1706457B2}"/>
              </a:ext>
            </a:extLst>
          </p:cNvPr>
          <p:cNvSpPr txBox="1"/>
          <p:nvPr/>
        </p:nvSpPr>
        <p:spPr>
          <a:xfrm>
            <a:off x="6548958" y="4563983"/>
            <a:ext cx="2148728" cy="646331"/>
          </a:xfrm>
          <a:prstGeom prst="rect">
            <a:avLst/>
          </a:prstGeom>
          <a:noFill/>
        </p:spPr>
        <p:txBody>
          <a:bodyPr wrap="square" rtlCol="0">
            <a:spAutoFit/>
          </a:bodyPr>
          <a:lstStyle/>
          <a:p>
            <a:r>
              <a:rPr lang="en-US" i="1" dirty="0"/>
              <a:t>Cameras provide our TOC with live video</a:t>
            </a:r>
          </a:p>
        </p:txBody>
      </p:sp>
      <p:sp>
        <p:nvSpPr>
          <p:cNvPr id="10" name="TextBox 9">
            <a:extLst>
              <a:ext uri="{FF2B5EF4-FFF2-40B4-BE49-F238E27FC236}">
                <a16:creationId xmlns:a16="http://schemas.microsoft.com/office/drawing/2014/main" id="{726446AF-AA5D-44DF-97EA-FE473A0183A2}"/>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1662613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B7DB-9978-4E5B-B7B2-5FD93C88BCAE}"/>
              </a:ext>
            </a:extLst>
          </p:cNvPr>
          <p:cNvSpPr>
            <a:spLocks noGrp="1"/>
          </p:cNvSpPr>
          <p:nvPr>
            <p:ph type="title"/>
          </p:nvPr>
        </p:nvSpPr>
        <p:spPr/>
        <p:txBody>
          <a:bodyPr>
            <a:normAutofit/>
          </a:bodyPr>
          <a:lstStyle/>
          <a:p>
            <a:r>
              <a:rPr lang="en-US" sz="4400" dirty="0"/>
              <a:t>Traffic camera policies</a:t>
            </a:r>
          </a:p>
        </p:txBody>
      </p:sp>
      <p:sp>
        <p:nvSpPr>
          <p:cNvPr id="4" name="Content Placeholder 2">
            <a:extLst>
              <a:ext uri="{FF2B5EF4-FFF2-40B4-BE49-F238E27FC236}">
                <a16:creationId xmlns:a16="http://schemas.microsoft.com/office/drawing/2014/main" id="{BD668E50-6D15-483B-A0C5-8D58682B24D2}"/>
              </a:ext>
            </a:extLst>
          </p:cNvPr>
          <p:cNvSpPr>
            <a:spLocks noGrp="1"/>
          </p:cNvSpPr>
          <p:nvPr>
            <p:ph idx="1"/>
          </p:nvPr>
        </p:nvSpPr>
        <p:spPr>
          <a:xfrm>
            <a:off x="838200" y="1825625"/>
            <a:ext cx="6072514" cy="4087813"/>
          </a:xfrm>
        </p:spPr>
        <p:txBody>
          <a:bodyPr vert="horz" lIns="91440" tIns="45720" rIns="91440" bIns="45720" rtlCol="0" anchor="t">
            <a:normAutofit/>
          </a:bodyPr>
          <a:lstStyle/>
          <a:p>
            <a:r>
              <a:rPr lang="en-US" sz="3200" dirty="0"/>
              <a:t>Rules to protect individual privacy</a:t>
            </a:r>
          </a:p>
          <a:p>
            <a:r>
              <a:rPr lang="en-US" sz="3100" dirty="0"/>
              <a:t>Camera views masked to prevent viewing occupants in nearby buildings</a:t>
            </a:r>
            <a:endParaRPr lang="en-US" sz="3100" dirty="0">
              <a:cs typeface="Calibri"/>
            </a:endParaRPr>
          </a:p>
          <a:p>
            <a:r>
              <a:rPr lang="en-US" sz="3100" dirty="0"/>
              <a:t>Staff trained not to zoom in on individuals or license plates</a:t>
            </a:r>
            <a:endParaRPr lang="en-US" sz="3100" dirty="0">
              <a:cs typeface="Calibri"/>
            </a:endParaRPr>
          </a:p>
        </p:txBody>
      </p:sp>
      <p:pic>
        <p:nvPicPr>
          <p:cNvPr id="6" name="Picture 5">
            <a:extLst>
              <a:ext uri="{FF2B5EF4-FFF2-40B4-BE49-F238E27FC236}">
                <a16:creationId xmlns:a16="http://schemas.microsoft.com/office/drawing/2014/main" id="{AC7F1A6A-C21F-4557-8051-A4CEB5EC5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261" y="1821646"/>
            <a:ext cx="4728440" cy="2943645"/>
          </a:xfrm>
          <a:prstGeom prst="rect">
            <a:avLst/>
          </a:prstGeom>
        </p:spPr>
      </p:pic>
      <p:sp>
        <p:nvSpPr>
          <p:cNvPr id="5" name="TextBox 4">
            <a:extLst>
              <a:ext uri="{FF2B5EF4-FFF2-40B4-BE49-F238E27FC236}">
                <a16:creationId xmlns:a16="http://schemas.microsoft.com/office/drawing/2014/main" id="{438663A9-E017-4926-9CF5-35D3C6902ED9}"/>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2971641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B7DB-9978-4E5B-B7B2-5FD93C88BCAE}"/>
              </a:ext>
            </a:extLst>
          </p:cNvPr>
          <p:cNvSpPr>
            <a:spLocks noGrp="1"/>
          </p:cNvSpPr>
          <p:nvPr>
            <p:ph type="title"/>
          </p:nvPr>
        </p:nvSpPr>
        <p:spPr/>
        <p:txBody>
          <a:bodyPr>
            <a:normAutofit/>
          </a:bodyPr>
          <a:lstStyle/>
          <a:p>
            <a:r>
              <a:rPr lang="en-US" sz="4000" dirty="0"/>
              <a:t>What </a:t>
            </a:r>
            <a:r>
              <a:rPr lang="en-US" sz="4000" dirty="0">
                <a:cs typeface="Seattle Text"/>
              </a:rPr>
              <a:t>happens with the camera data?</a:t>
            </a:r>
            <a:endParaRPr lang="en-US" sz="4000" dirty="0"/>
          </a:p>
        </p:txBody>
      </p:sp>
      <p:sp>
        <p:nvSpPr>
          <p:cNvPr id="4" name="Content Placeholder 2">
            <a:extLst>
              <a:ext uri="{FF2B5EF4-FFF2-40B4-BE49-F238E27FC236}">
                <a16:creationId xmlns:a16="http://schemas.microsoft.com/office/drawing/2014/main" id="{BD668E50-6D15-483B-A0C5-8D58682B24D2}"/>
              </a:ext>
            </a:extLst>
          </p:cNvPr>
          <p:cNvSpPr>
            <a:spLocks noGrp="1"/>
          </p:cNvSpPr>
          <p:nvPr>
            <p:ph idx="1"/>
          </p:nvPr>
        </p:nvSpPr>
        <p:spPr>
          <a:xfrm>
            <a:off x="838200" y="1940643"/>
            <a:ext cx="5953126" cy="2908870"/>
          </a:xfrm>
        </p:spPr>
        <p:txBody>
          <a:bodyPr vert="horz" lIns="91440" tIns="45720" rIns="91440" bIns="45720" rtlCol="0" anchor="t">
            <a:normAutofit/>
          </a:bodyPr>
          <a:lstStyle/>
          <a:p>
            <a:r>
              <a:rPr lang="en-US" sz="2800" dirty="0"/>
              <a:t>Video recorded occasionally for SDOT traffic studies (not for enforcement)</a:t>
            </a:r>
            <a:endParaRPr lang="en-US" dirty="0"/>
          </a:p>
          <a:p>
            <a:r>
              <a:rPr lang="en-US" sz="2800" dirty="0"/>
              <a:t>Recordings permanently deleted within 10 days</a:t>
            </a:r>
          </a:p>
          <a:p>
            <a:r>
              <a:rPr lang="en-US" sz="2800" dirty="0"/>
              <a:t>Never shared with other departments or agencies</a:t>
            </a:r>
          </a:p>
        </p:txBody>
      </p:sp>
      <p:pic>
        <p:nvPicPr>
          <p:cNvPr id="6" name="Picture 5">
            <a:extLst>
              <a:ext uri="{FF2B5EF4-FFF2-40B4-BE49-F238E27FC236}">
                <a16:creationId xmlns:a16="http://schemas.microsoft.com/office/drawing/2014/main" id="{288DAC72-5D78-42D4-BC93-7C3A59532867}"/>
              </a:ext>
            </a:extLst>
          </p:cNvPr>
          <p:cNvPicPr>
            <a:picLocks noChangeAspect="1"/>
          </p:cNvPicPr>
          <p:nvPr/>
        </p:nvPicPr>
        <p:blipFill>
          <a:blip r:embed="rId3"/>
          <a:stretch>
            <a:fillRect/>
          </a:stretch>
        </p:blipFill>
        <p:spPr>
          <a:xfrm>
            <a:off x="7225522" y="1940643"/>
            <a:ext cx="4044890" cy="3709319"/>
          </a:xfrm>
          <a:prstGeom prst="rect">
            <a:avLst/>
          </a:prstGeom>
        </p:spPr>
      </p:pic>
      <p:sp>
        <p:nvSpPr>
          <p:cNvPr id="5" name="TextBox 4">
            <a:extLst>
              <a:ext uri="{FF2B5EF4-FFF2-40B4-BE49-F238E27FC236}">
                <a16:creationId xmlns:a16="http://schemas.microsoft.com/office/drawing/2014/main" id="{8D1A5618-9C7A-49CE-9CC9-1040F7E70B0A}"/>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1718926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A40641-826D-4E62-9BE5-A2334BE68CF1}"/>
              </a:ext>
            </a:extLst>
          </p:cNvPr>
          <p:cNvPicPr>
            <a:picLocks noChangeAspect="1"/>
          </p:cNvPicPr>
          <p:nvPr/>
        </p:nvPicPr>
        <p:blipFill rotWithShape="1">
          <a:blip r:embed="rId3"/>
          <a:srcRect t="22472" b="22547"/>
          <a:stretch/>
        </p:blipFill>
        <p:spPr>
          <a:xfrm>
            <a:off x="6723469" y="1549321"/>
            <a:ext cx="1905837" cy="1376162"/>
          </a:xfrm>
          <a:prstGeom prst="rect">
            <a:avLst/>
          </a:prstGeom>
        </p:spPr>
      </p:pic>
      <p:sp>
        <p:nvSpPr>
          <p:cNvPr id="2" name="Title 1">
            <a:extLst>
              <a:ext uri="{FF2B5EF4-FFF2-40B4-BE49-F238E27FC236}">
                <a16:creationId xmlns:a16="http://schemas.microsoft.com/office/drawing/2014/main" id="{B2E33479-F3CC-46C2-AB23-F3394B1FAEDA}"/>
              </a:ext>
            </a:extLst>
          </p:cNvPr>
          <p:cNvSpPr>
            <a:spLocks noGrp="1"/>
          </p:cNvSpPr>
          <p:nvPr>
            <p:ph type="title"/>
          </p:nvPr>
        </p:nvSpPr>
        <p:spPr/>
        <p:txBody>
          <a:bodyPr>
            <a:normAutofit/>
          </a:bodyPr>
          <a:lstStyle/>
          <a:p>
            <a:r>
              <a:rPr lang="en-US" sz="4400" dirty="0"/>
              <a:t>License plate readers (LPRs)</a:t>
            </a:r>
          </a:p>
        </p:txBody>
      </p:sp>
      <p:sp>
        <p:nvSpPr>
          <p:cNvPr id="3" name="Content Placeholder 2">
            <a:extLst>
              <a:ext uri="{FF2B5EF4-FFF2-40B4-BE49-F238E27FC236}">
                <a16:creationId xmlns:a16="http://schemas.microsoft.com/office/drawing/2014/main" id="{4C5F7207-065E-4309-98D1-1D3F7B79484B}"/>
              </a:ext>
            </a:extLst>
          </p:cNvPr>
          <p:cNvSpPr>
            <a:spLocks noGrp="1"/>
          </p:cNvSpPr>
          <p:nvPr>
            <p:ph idx="1"/>
          </p:nvPr>
        </p:nvSpPr>
        <p:spPr>
          <a:xfrm>
            <a:off x="838200" y="1825625"/>
            <a:ext cx="6096000" cy="4087324"/>
          </a:xfrm>
        </p:spPr>
        <p:txBody>
          <a:bodyPr>
            <a:normAutofit/>
          </a:bodyPr>
          <a:lstStyle/>
          <a:p>
            <a:pPr marL="0" indent="0">
              <a:buNone/>
            </a:pPr>
            <a:r>
              <a:rPr lang="en-US" sz="3200" b="1" dirty="0"/>
              <a:t>What + where are they?</a:t>
            </a:r>
          </a:p>
          <a:p>
            <a:r>
              <a:rPr lang="en-US" sz="3200" dirty="0"/>
              <a:t>Began using in 2011; deployed on 15 primary corridors</a:t>
            </a:r>
          </a:p>
          <a:p>
            <a:r>
              <a:rPr lang="en-US" sz="3200" dirty="0"/>
              <a:t>Combination of camera and computer processor</a:t>
            </a:r>
          </a:p>
          <a:p>
            <a:r>
              <a:rPr lang="en-US" sz="3200" dirty="0"/>
              <a:t>Use software to turn photos of license plates into digital records</a:t>
            </a:r>
          </a:p>
          <a:p>
            <a:pPr marL="0" indent="0">
              <a:buNone/>
            </a:pPr>
            <a:endParaRPr lang="en-US" sz="2800" dirty="0"/>
          </a:p>
          <a:p>
            <a:endParaRPr lang="en-US" sz="2800" dirty="0"/>
          </a:p>
        </p:txBody>
      </p:sp>
      <p:sp>
        <p:nvSpPr>
          <p:cNvPr id="6" name="Arrow: Bent-Up 5">
            <a:extLst>
              <a:ext uri="{FF2B5EF4-FFF2-40B4-BE49-F238E27FC236}">
                <a16:creationId xmlns:a16="http://schemas.microsoft.com/office/drawing/2014/main" id="{51940539-47F7-47C1-84B1-847D239650B3}"/>
              </a:ext>
            </a:extLst>
          </p:cNvPr>
          <p:cNvSpPr/>
          <p:nvPr/>
        </p:nvSpPr>
        <p:spPr>
          <a:xfrm rot="5400000">
            <a:off x="7491813" y="3015818"/>
            <a:ext cx="895995" cy="1090959"/>
          </a:xfrm>
          <a:prstGeom prst="bentUpArrow">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dirty="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62C48F4E-5E11-4CA6-8CE4-EA90887CE523}"/>
              </a:ext>
            </a:extLst>
          </p:cNvPr>
          <p:cNvPicPr>
            <a:picLocks noChangeAspect="1"/>
          </p:cNvPicPr>
          <p:nvPr/>
        </p:nvPicPr>
        <p:blipFill>
          <a:blip r:embed="rId4"/>
          <a:stretch>
            <a:fillRect/>
          </a:stretch>
        </p:blipFill>
        <p:spPr>
          <a:xfrm>
            <a:off x="8820516" y="415645"/>
            <a:ext cx="2886075" cy="5019675"/>
          </a:xfrm>
          <a:prstGeom prst="rect">
            <a:avLst/>
          </a:prstGeom>
        </p:spPr>
      </p:pic>
      <p:sp>
        <p:nvSpPr>
          <p:cNvPr id="7" name="TextBox 6">
            <a:extLst>
              <a:ext uri="{FF2B5EF4-FFF2-40B4-BE49-F238E27FC236}">
                <a16:creationId xmlns:a16="http://schemas.microsoft.com/office/drawing/2014/main" id="{386F52C0-AACF-4009-993D-3D5066B3BB1A}"/>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1064333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BC327-1E50-4430-A9C2-C6AD44ABCD1A}"/>
              </a:ext>
            </a:extLst>
          </p:cNvPr>
          <p:cNvSpPr>
            <a:spLocks noGrp="1"/>
          </p:cNvSpPr>
          <p:nvPr>
            <p:ph type="title"/>
          </p:nvPr>
        </p:nvSpPr>
        <p:spPr>
          <a:xfrm>
            <a:off x="838200" y="103887"/>
            <a:ext cx="10515600" cy="1325563"/>
          </a:xfrm>
        </p:spPr>
        <p:txBody>
          <a:bodyPr>
            <a:normAutofit/>
          </a:bodyPr>
          <a:lstStyle/>
          <a:p>
            <a:r>
              <a:rPr lang="en-US" sz="4400" dirty="0"/>
              <a:t>License plate readers (LPRs)</a:t>
            </a:r>
          </a:p>
        </p:txBody>
      </p:sp>
      <p:sp>
        <p:nvSpPr>
          <p:cNvPr id="3" name="Content Placeholder 2">
            <a:extLst>
              <a:ext uri="{FF2B5EF4-FFF2-40B4-BE49-F238E27FC236}">
                <a16:creationId xmlns:a16="http://schemas.microsoft.com/office/drawing/2014/main" id="{1B5B853D-C7C4-4092-A984-9A745758728E}"/>
              </a:ext>
            </a:extLst>
          </p:cNvPr>
          <p:cNvSpPr>
            <a:spLocks noGrp="1"/>
          </p:cNvSpPr>
          <p:nvPr>
            <p:ph idx="1"/>
          </p:nvPr>
        </p:nvSpPr>
        <p:spPr>
          <a:xfrm>
            <a:off x="838200" y="1494760"/>
            <a:ext cx="7288498" cy="4222259"/>
          </a:xfrm>
        </p:spPr>
        <p:txBody>
          <a:bodyPr vert="horz" lIns="91440" tIns="45720" rIns="91440" bIns="45720" rtlCol="0" anchor="t">
            <a:normAutofit/>
          </a:bodyPr>
          <a:lstStyle/>
          <a:p>
            <a:pPr marL="0" indent="0">
              <a:buNone/>
            </a:pPr>
            <a:r>
              <a:rPr lang="en-US" sz="3200" b="1" dirty="0"/>
              <a:t>How do they work?</a:t>
            </a:r>
          </a:p>
          <a:p>
            <a:r>
              <a:rPr lang="en-US" sz="2800" dirty="0"/>
              <a:t>Captures 5-10% of license plates as they move into view</a:t>
            </a:r>
            <a:endParaRPr lang="en-US" sz="2800" dirty="0">
              <a:cs typeface="Calibri"/>
            </a:endParaRPr>
          </a:p>
          <a:p>
            <a:r>
              <a:rPr lang="en-US" sz="2800" dirty="0"/>
              <a:t>Images --&gt;  WSDOT, software records plate number, adds time stamp </a:t>
            </a:r>
            <a:endParaRPr lang="en-US" sz="2800" dirty="0">
              <a:cs typeface="Calibri"/>
            </a:endParaRPr>
          </a:p>
          <a:p>
            <a:r>
              <a:rPr lang="en-US" sz="2800" dirty="0"/>
              <a:t>WSDOT software scans for plate matches at successive LPR stations</a:t>
            </a:r>
            <a:endParaRPr lang="en-US" sz="2800" dirty="0">
              <a:cs typeface="Calibri"/>
            </a:endParaRPr>
          </a:p>
          <a:p>
            <a:r>
              <a:rPr lang="en-US" sz="2800" dirty="0"/>
              <a:t>Compare time stamps of matches </a:t>
            </a:r>
            <a:r>
              <a:rPr lang="en-US" sz="2800" dirty="0">
                <a:sym typeface="Wingdings" panose="05000000000000000000" pitchFamily="2" charset="2"/>
              </a:rPr>
              <a:t> </a:t>
            </a:r>
            <a:r>
              <a:rPr lang="en-US" sz="2800" dirty="0"/>
              <a:t>estimate travel time (WSDOT sends us these estimates) </a:t>
            </a:r>
            <a:endParaRPr lang="en-US" sz="2800" dirty="0">
              <a:cs typeface="Calibri"/>
            </a:endParaRPr>
          </a:p>
          <a:p>
            <a:endParaRPr lang="en-US" dirty="0"/>
          </a:p>
          <a:p>
            <a:endParaRPr lang="en-US" dirty="0"/>
          </a:p>
        </p:txBody>
      </p:sp>
      <p:graphicFrame>
        <p:nvGraphicFramePr>
          <p:cNvPr id="4" name="Diagram 3">
            <a:extLst>
              <a:ext uri="{FF2B5EF4-FFF2-40B4-BE49-F238E27FC236}">
                <a16:creationId xmlns:a16="http://schemas.microsoft.com/office/drawing/2014/main" id="{33BD6156-F2C4-4A8A-88B6-2C70496F11AE}"/>
              </a:ext>
            </a:extLst>
          </p:cNvPr>
          <p:cNvGraphicFramePr/>
          <p:nvPr>
            <p:extLst/>
          </p:nvPr>
        </p:nvGraphicFramePr>
        <p:xfrm>
          <a:off x="8055429" y="79416"/>
          <a:ext cx="4136571" cy="5833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8C3EA60-2E60-4C77-9647-2293C8E41493}"/>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68973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4ED95-A3E3-47B2-8944-0521A40E62CB}"/>
              </a:ext>
            </a:extLst>
          </p:cNvPr>
          <p:cNvSpPr>
            <a:spLocks noGrp="1"/>
          </p:cNvSpPr>
          <p:nvPr>
            <p:ph type="title"/>
          </p:nvPr>
        </p:nvSpPr>
        <p:spPr/>
        <p:txBody>
          <a:bodyPr>
            <a:normAutofit/>
          </a:bodyPr>
          <a:lstStyle/>
          <a:p>
            <a:r>
              <a:rPr lang="en-US" sz="4000" dirty="0">
                <a:cs typeface="Seattle Text"/>
              </a:rPr>
              <a:t>What happens with the LPR data?</a:t>
            </a:r>
            <a:endParaRPr lang="en-US" sz="4000" dirty="0"/>
          </a:p>
        </p:txBody>
      </p:sp>
      <p:sp>
        <p:nvSpPr>
          <p:cNvPr id="3" name="Content Placeholder 2">
            <a:extLst>
              <a:ext uri="{FF2B5EF4-FFF2-40B4-BE49-F238E27FC236}">
                <a16:creationId xmlns:a16="http://schemas.microsoft.com/office/drawing/2014/main" id="{58360ECF-58A0-4536-9DFD-E0FE8D5A398D}"/>
              </a:ext>
            </a:extLst>
          </p:cNvPr>
          <p:cNvSpPr>
            <a:spLocks noGrp="1"/>
          </p:cNvSpPr>
          <p:nvPr>
            <p:ph idx="1"/>
          </p:nvPr>
        </p:nvSpPr>
        <p:spPr>
          <a:xfrm>
            <a:off x="838200" y="1825625"/>
            <a:ext cx="9710468" cy="4087324"/>
          </a:xfrm>
        </p:spPr>
        <p:txBody>
          <a:bodyPr vert="horz" lIns="91440" tIns="45720" rIns="91440" bIns="45720" rtlCol="0" anchor="t">
            <a:normAutofit/>
          </a:bodyPr>
          <a:lstStyle/>
          <a:p>
            <a:r>
              <a:rPr lang="en-US" sz="3200" dirty="0">
                <a:solidFill>
                  <a:srgbClr val="001E53"/>
                </a:solidFill>
                <a:cs typeface="Calibri"/>
              </a:rPr>
              <a:t>License plate numbers immediately deleted once travel </a:t>
            </a:r>
            <a:r>
              <a:rPr lang="en-US" sz="3200">
                <a:solidFill>
                  <a:srgbClr val="001E53"/>
                </a:solidFill>
                <a:cs typeface="Calibri"/>
              </a:rPr>
              <a:t>time is calculated</a:t>
            </a:r>
            <a:endParaRPr lang="en-US" sz="3200">
              <a:cs typeface="Calibri"/>
            </a:endParaRPr>
          </a:p>
          <a:p>
            <a:r>
              <a:rPr lang="en-US" sz="3200" dirty="0">
                <a:solidFill>
                  <a:srgbClr val="001E53"/>
                </a:solidFill>
                <a:cs typeface="Calibri"/>
              </a:rPr>
              <a:t>SDOT never receives individual license plate numbers</a:t>
            </a:r>
            <a:endParaRPr lang="en-US" sz="3200" dirty="0">
              <a:cs typeface="Calibri"/>
            </a:endParaRPr>
          </a:p>
          <a:p>
            <a:r>
              <a:rPr lang="en-US" sz="3200" dirty="0">
                <a:solidFill>
                  <a:srgbClr val="001E53"/>
                </a:solidFill>
                <a:cs typeface="Calibri"/>
              </a:rPr>
              <a:t>Never used for enforcement</a:t>
            </a:r>
            <a:endParaRPr lang="en-US" sz="3200" dirty="0"/>
          </a:p>
        </p:txBody>
      </p:sp>
      <p:sp>
        <p:nvSpPr>
          <p:cNvPr id="4" name="TextBox 3">
            <a:extLst>
              <a:ext uri="{FF2B5EF4-FFF2-40B4-BE49-F238E27FC236}">
                <a16:creationId xmlns:a16="http://schemas.microsoft.com/office/drawing/2014/main" id="{1B1CBEFF-1733-468A-A468-75738341C2D8}"/>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432102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B62F4-279F-4EA5-BE83-43CDE0765468}"/>
              </a:ext>
            </a:extLst>
          </p:cNvPr>
          <p:cNvSpPr>
            <a:spLocks noGrp="1"/>
          </p:cNvSpPr>
          <p:nvPr>
            <p:ph type="title"/>
          </p:nvPr>
        </p:nvSpPr>
        <p:spPr/>
        <p:txBody>
          <a:bodyPr>
            <a:normAutofit/>
          </a:bodyPr>
          <a:lstStyle/>
          <a:p>
            <a:r>
              <a:rPr lang="en-US" sz="4400" dirty="0"/>
              <a:t>Questions?</a:t>
            </a:r>
          </a:p>
        </p:txBody>
      </p:sp>
      <p:sp>
        <p:nvSpPr>
          <p:cNvPr id="3" name="Content Placeholder 2">
            <a:extLst>
              <a:ext uri="{FF2B5EF4-FFF2-40B4-BE49-F238E27FC236}">
                <a16:creationId xmlns:a16="http://schemas.microsoft.com/office/drawing/2014/main" id="{42240592-7164-41B7-958D-C825671AA7AF}"/>
              </a:ext>
            </a:extLst>
          </p:cNvPr>
          <p:cNvSpPr>
            <a:spLocks noGrp="1"/>
          </p:cNvSpPr>
          <p:nvPr>
            <p:ph idx="1"/>
          </p:nvPr>
        </p:nvSpPr>
        <p:spPr>
          <a:xfrm>
            <a:off x="1984875" y="1502002"/>
            <a:ext cx="8513472" cy="1839578"/>
          </a:xfrm>
        </p:spPr>
        <p:txBody>
          <a:bodyPr>
            <a:normAutofit lnSpcReduction="10000"/>
          </a:bodyPr>
          <a:lstStyle/>
          <a:p>
            <a:pPr marL="0" indent="0" algn="ctr">
              <a:buNone/>
            </a:pPr>
            <a:r>
              <a:rPr lang="en-US" sz="2800" dirty="0"/>
              <a:t>Mark.Bandy@seattle.gov | (206) 684-5097</a:t>
            </a:r>
          </a:p>
          <a:p>
            <a:pPr marL="0" indent="0" algn="ctr">
              <a:buNone/>
            </a:pPr>
            <a:r>
              <a:rPr lang="en-US" sz="2800" dirty="0"/>
              <a:t>Jason.Cambridge@seattle.gov | (206) 684-5121</a:t>
            </a:r>
          </a:p>
          <a:p>
            <a:pPr marL="0" indent="0" algn="ctr">
              <a:buNone/>
            </a:pPr>
            <a:r>
              <a:rPr lang="en-US" sz="2800" dirty="0">
                <a:hlinkClick r:id="rId3"/>
              </a:rPr>
              <a:t>www.seattle.gov/transportation/projects-and-programs/programs/technology-program</a:t>
            </a:r>
            <a:r>
              <a:rPr lang="en-US" sz="2800" dirty="0"/>
              <a:t> </a:t>
            </a:r>
            <a:endParaRPr lang="en-US" dirty="0"/>
          </a:p>
        </p:txBody>
      </p:sp>
      <p:sp>
        <p:nvSpPr>
          <p:cNvPr id="7" name="Rectangle 6">
            <a:extLst>
              <a:ext uri="{FF2B5EF4-FFF2-40B4-BE49-F238E27FC236}">
                <a16:creationId xmlns:a16="http://schemas.microsoft.com/office/drawing/2014/main" id="{AF7439EA-4923-4A11-96D9-BCFE5896EE8B}"/>
              </a:ext>
            </a:extLst>
          </p:cNvPr>
          <p:cNvSpPr/>
          <p:nvPr/>
        </p:nvSpPr>
        <p:spPr>
          <a:xfrm>
            <a:off x="0" y="3548009"/>
            <a:ext cx="12192000" cy="580694"/>
          </a:xfrm>
          <a:prstGeom prst="rect">
            <a:avLst/>
          </a:prstGeom>
          <a:solidFill>
            <a:srgbClr val="003DA5"/>
          </a:solidFill>
          <a:ln w="12700" cap="flat" cmpd="sng">
            <a:solidFill>
              <a:srgbClr val="31538F"/>
            </a:solidFill>
            <a:prstDash val="solid"/>
            <a:miter lim="800000"/>
            <a:headEnd type="none" w="med" len="med"/>
            <a:tailEnd type="none" w="med" len="med"/>
          </a:ln>
        </p:spPr>
        <p:txBody>
          <a:bodyPr rot="0" spcFirstLastPara="0" vertOverflow="overflow" horzOverflow="overflow" vert="horz" wrap="square" lIns="68569" tIns="34275" rIns="68569" bIns="34275" numCol="1" spcCol="0" rtlCol="0" fromWordArt="0" anchor="ctr" anchorCtr="0" forceAA="0" compatLnSpc="1">
            <a:prstTxWarp prst="textNoShape">
              <a:avLst/>
            </a:prstTxWarp>
            <a:noAutofit/>
          </a:bodyPr>
          <a:lstStyle/>
          <a:p>
            <a:pPr algn="ctr"/>
            <a:endParaRPr lang="en-US" sz="1350" b="1" dirty="0">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FA6B2CFF-4C1F-4269-A78C-1BEB70D114E9}"/>
              </a:ext>
            </a:extLst>
          </p:cNvPr>
          <p:cNvSpPr txBox="1"/>
          <p:nvPr/>
        </p:nvSpPr>
        <p:spPr>
          <a:xfrm>
            <a:off x="3312795" y="3604646"/>
            <a:ext cx="5566410" cy="507831"/>
          </a:xfrm>
          <a:prstGeom prst="rect">
            <a:avLst/>
          </a:prstGeom>
          <a:noFill/>
        </p:spPr>
        <p:txBody>
          <a:bodyPr wrap="square" rtlCol="0">
            <a:spAutoFit/>
          </a:bodyPr>
          <a:lstStyle/>
          <a:p>
            <a:pPr algn="ctr"/>
            <a:r>
              <a:rPr lang="en-US" sz="2700" dirty="0">
                <a:solidFill>
                  <a:schemeClr val="bg1"/>
                </a:solidFill>
              </a:rPr>
              <a:t>www.seattle.gov/transportation</a:t>
            </a:r>
          </a:p>
        </p:txBody>
      </p:sp>
      <p:pic>
        <p:nvPicPr>
          <p:cNvPr id="4" name="Picture 3">
            <a:extLst>
              <a:ext uri="{FF2B5EF4-FFF2-40B4-BE49-F238E27FC236}">
                <a16:creationId xmlns:a16="http://schemas.microsoft.com/office/drawing/2014/main" id="{0B366A47-CDF5-42A3-A494-0E3799319464}"/>
              </a:ext>
            </a:extLst>
          </p:cNvPr>
          <p:cNvPicPr>
            <a:picLocks noChangeAspect="1"/>
          </p:cNvPicPr>
          <p:nvPr/>
        </p:nvPicPr>
        <p:blipFill>
          <a:blip r:embed="rId4"/>
          <a:stretch>
            <a:fillRect/>
          </a:stretch>
        </p:blipFill>
        <p:spPr>
          <a:xfrm>
            <a:off x="4163400" y="4394034"/>
            <a:ext cx="3865199" cy="579170"/>
          </a:xfrm>
          <a:prstGeom prst="rect">
            <a:avLst/>
          </a:prstGeom>
        </p:spPr>
      </p:pic>
      <p:sp>
        <p:nvSpPr>
          <p:cNvPr id="9" name="TextBox 8">
            <a:extLst>
              <a:ext uri="{FF2B5EF4-FFF2-40B4-BE49-F238E27FC236}">
                <a16:creationId xmlns:a16="http://schemas.microsoft.com/office/drawing/2014/main" id="{40925097-2585-47CB-993E-E10EAB980103}"/>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479714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12" descr="SFD_Logo_Transparent">
            <a:extLst>
              <a:ext uri="{FF2B5EF4-FFF2-40B4-BE49-F238E27FC236}">
                <a16:creationId xmlns:a16="http://schemas.microsoft.com/office/drawing/2014/main" id="{5E8B4937-C9EA-46C9-98D1-1F6C27640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895726"/>
            <a:ext cx="266065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3AFB430C-9061-4DBC-994C-9B4F7C2BB182}"/>
              </a:ext>
            </a:extLst>
          </p:cNvPr>
          <p:cNvSpPr>
            <a:spLocks noGrp="1"/>
          </p:cNvSpPr>
          <p:nvPr>
            <p:ph type="ctrTitle"/>
          </p:nvPr>
        </p:nvSpPr>
        <p:spPr>
          <a:xfrm>
            <a:off x="1524001" y="996950"/>
            <a:ext cx="8951913" cy="1633538"/>
          </a:xfrm>
        </p:spPr>
        <p:txBody>
          <a:bodyPr/>
          <a:lstStyle/>
          <a:p>
            <a:pPr algn="ctr">
              <a:defRPr/>
            </a:pPr>
            <a:r>
              <a:rPr lang="en-US" sz="4400" dirty="0"/>
              <a:t>Seattle Fire Department</a:t>
            </a:r>
            <a:br>
              <a:rPr lang="en-US" sz="4400" dirty="0"/>
            </a:br>
            <a:r>
              <a:rPr lang="en-US" sz="4400" dirty="0"/>
              <a:t>Digital + Hazmat Cameras </a:t>
            </a:r>
          </a:p>
        </p:txBody>
      </p:sp>
      <p:cxnSp>
        <p:nvCxnSpPr>
          <p:cNvPr id="5" name="Straight Connector 4">
            <a:extLst>
              <a:ext uri="{FF2B5EF4-FFF2-40B4-BE49-F238E27FC236}">
                <a16:creationId xmlns:a16="http://schemas.microsoft.com/office/drawing/2014/main" id="{CCB0E629-FDE2-429B-9301-FC320780FD8E}"/>
              </a:ext>
            </a:extLst>
          </p:cNvPr>
          <p:cNvCxnSpPr/>
          <p:nvPr/>
        </p:nvCxnSpPr>
        <p:spPr>
          <a:xfrm>
            <a:off x="2286000" y="457200"/>
            <a:ext cx="73914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9964A1-4110-47DA-B60B-91A8480F6458}"/>
              </a:ext>
            </a:extLst>
          </p:cNvPr>
          <p:cNvCxnSpPr/>
          <p:nvPr/>
        </p:nvCxnSpPr>
        <p:spPr>
          <a:xfrm>
            <a:off x="2090738" y="3048000"/>
            <a:ext cx="8077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descr="http://api.ning.com/files/wN2l1*maNzujRxxmbz1O6JwjMyO95AtXAQ-uewK4yBvA8-1XM*67M*2cDOBjKnOpr*u7NxGa8y5i-EpmryADbg__/4786601099_1c073e1ccb.jpg?width=500&amp;height=333">
            <a:extLst>
              <a:ext uri="{FF2B5EF4-FFF2-40B4-BE49-F238E27FC236}">
                <a16:creationId xmlns:a16="http://schemas.microsoft.com/office/drawing/2014/main" id="{49EA6A9F-1F9F-4A67-A27C-F97E9448FB7D}"/>
              </a:ext>
            </a:extLst>
          </p:cNvPr>
          <p:cNvPicPr/>
          <p:nvPr/>
        </p:nvPicPr>
        <p:blipFill>
          <a:blip r:embed="rId4" cstate="print"/>
          <a:srcRect/>
          <a:stretch>
            <a:fillRect/>
          </a:stretch>
        </p:blipFill>
        <p:spPr bwMode="auto">
          <a:xfrm>
            <a:off x="2278811" y="3442510"/>
            <a:ext cx="4762500" cy="31718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D7EC05F2-1C30-4B49-BC73-D35B8344A904}"/>
              </a:ext>
            </a:extLst>
          </p:cNvPr>
          <p:cNvSpPr>
            <a:spLocks noGrp="1" noChangeArrowheads="1"/>
          </p:cNvSpPr>
          <p:nvPr>
            <p:ph type="title"/>
          </p:nvPr>
        </p:nvSpPr>
        <p:spPr/>
        <p:txBody>
          <a:bodyPr>
            <a:noAutofit/>
          </a:bodyPr>
          <a:lstStyle/>
          <a:p>
            <a:pPr eaLnBrk="1" hangingPunct="1">
              <a:defRPr/>
            </a:pPr>
            <a:r>
              <a:rPr lang="en-US" dirty="0"/>
              <a:t>Summary of Seattle Fire Department</a:t>
            </a:r>
          </a:p>
        </p:txBody>
      </p:sp>
      <p:sp>
        <p:nvSpPr>
          <p:cNvPr id="72708" name="Rectangle 4">
            <a:extLst>
              <a:ext uri="{FF2B5EF4-FFF2-40B4-BE49-F238E27FC236}">
                <a16:creationId xmlns:a16="http://schemas.microsoft.com/office/drawing/2014/main" id="{E03BDCED-C9EA-43B2-80AF-5302F8A2ECA3}"/>
              </a:ext>
            </a:extLst>
          </p:cNvPr>
          <p:cNvSpPr>
            <a:spLocks noChangeArrowheads="1"/>
          </p:cNvSpPr>
          <p:nvPr/>
        </p:nvSpPr>
        <p:spPr bwMode="auto">
          <a:xfrm>
            <a:off x="1984376" y="1752600"/>
            <a:ext cx="7997825" cy="4419600"/>
          </a:xfrm>
          <a:prstGeom prst="rect">
            <a:avLst/>
          </a:prstGeom>
          <a:noFill/>
          <a:ln w="12700">
            <a:noFill/>
            <a:miter lim="800000"/>
            <a:headEnd/>
            <a:tailEnd/>
          </a:ln>
          <a:effectLst/>
        </p:spPr>
        <p:txBody>
          <a:bodyPr lIns="90488" tIns="44450" rIns="90488" bIns="44450"/>
          <a:lstStyle/>
          <a:p>
            <a:pPr eaLnBrk="1" hangingPunct="1">
              <a:lnSpc>
                <a:spcPct val="90000"/>
              </a:lnSpc>
              <a:spcBef>
                <a:spcPct val="20000"/>
              </a:spcBef>
              <a:buClr>
                <a:schemeClr val="hlink"/>
              </a:buClr>
              <a:buSzPct val="80000"/>
              <a:defRPr/>
            </a:pPr>
            <a:r>
              <a:rPr lang="en-US" sz="2200" u="sng" dirty="0">
                <a:latin typeface="Arial" charset="0"/>
              </a:rPr>
              <a:t>Mission</a:t>
            </a:r>
          </a:p>
          <a:p>
            <a:pPr eaLnBrk="1" hangingPunct="1">
              <a:lnSpc>
                <a:spcPct val="90000"/>
              </a:lnSpc>
              <a:spcBef>
                <a:spcPct val="20000"/>
              </a:spcBef>
              <a:buClr>
                <a:schemeClr val="hlink"/>
              </a:buClr>
              <a:buSzPct val="80000"/>
              <a:defRPr/>
            </a:pPr>
            <a:r>
              <a:rPr lang="en-US" sz="2200" dirty="0"/>
              <a:t>The mission of the Seattle Fire Department is to save lives and protect property through emergency medical service, fire and rescue response and fire prevention. We respond immediately when any member of our community needs help with professional, effective and compassionate service.</a:t>
            </a:r>
          </a:p>
          <a:p>
            <a:pPr eaLnBrk="1" hangingPunct="1">
              <a:lnSpc>
                <a:spcPct val="90000"/>
              </a:lnSpc>
              <a:spcBef>
                <a:spcPct val="20000"/>
              </a:spcBef>
              <a:buClr>
                <a:schemeClr val="hlink"/>
              </a:buClr>
              <a:buSzPct val="80000"/>
              <a:defRPr/>
            </a:pPr>
            <a:endParaRPr lang="en-US" sz="1000" u="sng" dirty="0">
              <a:latin typeface="Arial" charset="0"/>
            </a:endParaRPr>
          </a:p>
          <a:p>
            <a:pPr eaLnBrk="1" hangingPunct="1">
              <a:lnSpc>
                <a:spcPct val="90000"/>
              </a:lnSpc>
              <a:spcBef>
                <a:spcPct val="20000"/>
              </a:spcBef>
              <a:buClr>
                <a:schemeClr val="hlink"/>
              </a:buClr>
              <a:buSzPct val="80000"/>
              <a:defRPr/>
            </a:pPr>
            <a:r>
              <a:rPr lang="en-US" sz="2200" u="sng" dirty="0">
                <a:latin typeface="Arial" charset="0"/>
              </a:rPr>
              <a:t>Vision</a:t>
            </a:r>
          </a:p>
          <a:p>
            <a:pPr eaLnBrk="1" hangingPunct="1">
              <a:lnSpc>
                <a:spcPct val="90000"/>
              </a:lnSpc>
              <a:spcBef>
                <a:spcPct val="20000"/>
              </a:spcBef>
              <a:buClr>
                <a:schemeClr val="hlink"/>
              </a:buClr>
              <a:buSzPct val="80000"/>
              <a:defRPr/>
            </a:pPr>
            <a:r>
              <a:rPr lang="en-US" sz="2200" dirty="0"/>
              <a:t>The Seattle Fire Department: a national leader in responding to and preventing emergencies with a commitment to excellence and teamwork.</a:t>
            </a:r>
          </a:p>
          <a:p>
            <a:pPr eaLnBrk="1" hangingPunct="1">
              <a:lnSpc>
                <a:spcPct val="90000"/>
              </a:lnSpc>
              <a:spcBef>
                <a:spcPct val="20000"/>
              </a:spcBef>
              <a:buClr>
                <a:schemeClr val="hlink"/>
              </a:buClr>
              <a:buSzPct val="80000"/>
              <a:defRPr/>
            </a:pPr>
            <a:endParaRPr lang="en-US" sz="2200" dirty="0"/>
          </a:p>
          <a:p>
            <a:pPr eaLnBrk="1" hangingPunct="1">
              <a:lnSpc>
                <a:spcPct val="90000"/>
              </a:lnSpc>
              <a:spcBef>
                <a:spcPct val="20000"/>
              </a:spcBef>
              <a:buClr>
                <a:schemeClr val="hlink"/>
              </a:buClr>
              <a:buSzPct val="80000"/>
              <a:defRPr/>
            </a:pPr>
            <a:r>
              <a:rPr lang="en-US" sz="2200" u="sng" dirty="0">
                <a:latin typeface="Arial" charset="0"/>
              </a:rPr>
              <a:t>Values</a:t>
            </a:r>
          </a:p>
          <a:p>
            <a:pPr eaLnBrk="1" hangingPunct="1">
              <a:lnSpc>
                <a:spcPct val="90000"/>
              </a:lnSpc>
              <a:spcBef>
                <a:spcPct val="20000"/>
              </a:spcBef>
              <a:buClr>
                <a:schemeClr val="hlink"/>
              </a:buClr>
              <a:buSzPct val="80000"/>
              <a:defRPr/>
            </a:pPr>
            <a:r>
              <a:rPr lang="en-US" sz="2200" dirty="0">
                <a:latin typeface="Arial" charset="0"/>
              </a:rPr>
              <a:t>Compassion, Courage, Diversity, Integrity, Teamwork</a:t>
            </a:r>
          </a:p>
          <a:p>
            <a:pPr eaLnBrk="1" hangingPunct="1">
              <a:lnSpc>
                <a:spcPct val="90000"/>
              </a:lnSpc>
              <a:spcBef>
                <a:spcPct val="20000"/>
              </a:spcBef>
              <a:buClr>
                <a:schemeClr val="hlink"/>
              </a:buClr>
              <a:buSzPct val="80000"/>
              <a:defRPr/>
            </a:pPr>
            <a:endParaRPr lang="en-US" sz="2400" u="sng" dirty="0">
              <a:latin typeface="Arial" charset="0"/>
            </a:endParaRPr>
          </a:p>
          <a:p>
            <a:pPr eaLnBrk="1" hangingPunct="1">
              <a:lnSpc>
                <a:spcPct val="90000"/>
              </a:lnSpc>
              <a:spcBef>
                <a:spcPct val="20000"/>
              </a:spcBef>
              <a:buClr>
                <a:schemeClr val="hlink"/>
              </a:buClr>
              <a:buSzPct val="80000"/>
              <a:defRPr/>
            </a:pPr>
            <a:endParaRPr lang="en-US" sz="2500" dirty="0">
              <a:latin typeface="Arial" charset="0"/>
            </a:endParaRPr>
          </a:p>
          <a:p>
            <a:pPr eaLnBrk="1" hangingPunct="1">
              <a:lnSpc>
                <a:spcPct val="90000"/>
              </a:lnSpc>
              <a:spcBef>
                <a:spcPct val="20000"/>
              </a:spcBef>
              <a:buClr>
                <a:schemeClr val="hlink"/>
              </a:buClr>
              <a:buSzPct val="80000"/>
              <a:defRPr/>
            </a:pPr>
            <a:r>
              <a:rPr lang="en-US" sz="2500" dirty="0">
                <a:latin typeface="Arial" charset="0"/>
              </a:rPr>
              <a:t> </a:t>
            </a:r>
          </a:p>
          <a:p>
            <a:pPr marL="342900" indent="-342900">
              <a:lnSpc>
                <a:spcPct val="90000"/>
              </a:lnSpc>
              <a:spcBef>
                <a:spcPct val="20000"/>
              </a:spcBef>
              <a:buClr>
                <a:schemeClr val="hlink"/>
              </a:buClr>
              <a:buSzPct val="80000"/>
              <a:defRPr/>
            </a:pPr>
            <a:endParaRPr lang="en-US" sz="2800" b="1" i="1" dirty="0">
              <a:latin typeface="Arial" charset="0"/>
            </a:endParaRPr>
          </a:p>
        </p:txBody>
      </p:sp>
      <p:sp>
        <p:nvSpPr>
          <p:cNvPr id="5" name="TextBox 4">
            <a:extLst>
              <a:ext uri="{FF2B5EF4-FFF2-40B4-BE49-F238E27FC236}">
                <a16:creationId xmlns:a16="http://schemas.microsoft.com/office/drawing/2014/main" id="{EF74A3D5-5F9B-4068-AFFC-B3F1023BF79E}"/>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FE243-7DB8-454A-8C27-A2DA9B2F047D}"/>
              </a:ext>
            </a:extLst>
          </p:cNvPr>
          <p:cNvSpPr>
            <a:spLocks noGrp="1"/>
          </p:cNvSpPr>
          <p:nvPr>
            <p:ph type="title"/>
          </p:nvPr>
        </p:nvSpPr>
        <p:spPr/>
        <p:txBody>
          <a:bodyPr/>
          <a:lstStyle/>
          <a:p>
            <a:r>
              <a:rPr lang="en-US" dirty="0"/>
              <a:t>Welcome to Public Engagement Session: SDOT and SFD</a:t>
            </a:r>
          </a:p>
        </p:txBody>
      </p:sp>
      <p:sp>
        <p:nvSpPr>
          <p:cNvPr id="3" name="TextBox 2">
            <a:extLst>
              <a:ext uri="{FF2B5EF4-FFF2-40B4-BE49-F238E27FC236}">
                <a16:creationId xmlns:a16="http://schemas.microsoft.com/office/drawing/2014/main" id="{C35C23A4-FFBC-4DB2-9FE3-7E2CF11D8053}"/>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805808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96DD-FBB0-4CAC-96C7-085A9371FE4B}"/>
              </a:ext>
            </a:extLst>
          </p:cNvPr>
          <p:cNvSpPr>
            <a:spLocks noGrp="1"/>
          </p:cNvSpPr>
          <p:nvPr>
            <p:ph type="title"/>
          </p:nvPr>
        </p:nvSpPr>
        <p:spPr/>
        <p:txBody>
          <a:bodyPr>
            <a:normAutofit/>
          </a:bodyPr>
          <a:lstStyle/>
          <a:p>
            <a:pPr>
              <a:defRPr/>
            </a:pPr>
            <a:r>
              <a:rPr lang="en-US" dirty="0"/>
              <a:t>Facts about your Seattle Fire Department</a:t>
            </a:r>
          </a:p>
        </p:txBody>
      </p:sp>
      <p:pic>
        <p:nvPicPr>
          <p:cNvPr id="10244" name="Content Placeholder 10">
            <a:extLst>
              <a:ext uri="{FF2B5EF4-FFF2-40B4-BE49-F238E27FC236}">
                <a16:creationId xmlns:a16="http://schemas.microsoft.com/office/drawing/2014/main" id="{270BF072-8668-454F-A0B0-168EF37BF0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21336" y="1317156"/>
            <a:ext cx="3664532" cy="5540844"/>
          </a:xfrm>
        </p:spPr>
      </p:pic>
      <p:sp>
        <p:nvSpPr>
          <p:cNvPr id="8" name="Rectangle 4">
            <a:extLst>
              <a:ext uri="{FF2B5EF4-FFF2-40B4-BE49-F238E27FC236}">
                <a16:creationId xmlns:a16="http://schemas.microsoft.com/office/drawing/2014/main" id="{000EE8BB-3020-48FF-8FBB-878CB1C1F280}"/>
              </a:ext>
            </a:extLst>
          </p:cNvPr>
          <p:cNvSpPr>
            <a:spLocks noChangeArrowheads="1"/>
          </p:cNvSpPr>
          <p:nvPr/>
        </p:nvSpPr>
        <p:spPr bwMode="auto">
          <a:xfrm>
            <a:off x="1984376" y="1752600"/>
            <a:ext cx="4416425" cy="4648200"/>
          </a:xfrm>
          <a:prstGeom prst="rect">
            <a:avLst/>
          </a:prstGeom>
          <a:noFill/>
          <a:ln w="12700">
            <a:noFill/>
            <a:miter lim="800000"/>
            <a:headEnd/>
            <a:tailEnd/>
          </a:ln>
          <a:effectLst/>
        </p:spPr>
        <p:txBody>
          <a:bodyPr lIns="90488" tIns="44450" rIns="90488" bIns="44450"/>
          <a:lstStyle/>
          <a:p>
            <a:pPr eaLnBrk="1" hangingPunct="1">
              <a:lnSpc>
                <a:spcPct val="90000"/>
              </a:lnSpc>
              <a:spcBef>
                <a:spcPct val="20000"/>
              </a:spcBef>
              <a:buClr>
                <a:schemeClr val="hlink"/>
              </a:buClr>
              <a:buSzPct val="80000"/>
              <a:defRPr/>
            </a:pPr>
            <a:endParaRPr lang="en-US" sz="2500" dirty="0">
              <a:latin typeface="Arial" charset="0"/>
            </a:endParaRPr>
          </a:p>
          <a:p>
            <a:pPr eaLnBrk="1" hangingPunct="1">
              <a:lnSpc>
                <a:spcPct val="90000"/>
              </a:lnSpc>
              <a:spcBef>
                <a:spcPct val="20000"/>
              </a:spcBef>
              <a:buClr>
                <a:schemeClr val="hlink"/>
              </a:buClr>
              <a:buSzPct val="80000"/>
              <a:defRPr/>
            </a:pPr>
            <a:endParaRPr lang="en-US" sz="2500" dirty="0">
              <a:latin typeface="Arial" charset="0"/>
            </a:endParaRPr>
          </a:p>
          <a:p>
            <a:pPr eaLnBrk="1" hangingPunct="1">
              <a:lnSpc>
                <a:spcPct val="90000"/>
              </a:lnSpc>
              <a:spcBef>
                <a:spcPct val="20000"/>
              </a:spcBef>
              <a:buClr>
                <a:schemeClr val="hlink"/>
              </a:buClr>
              <a:buSzPct val="80000"/>
              <a:defRPr/>
            </a:pPr>
            <a:r>
              <a:rPr lang="en-US" sz="2500" dirty="0">
                <a:latin typeface="Arial" charset="0"/>
              </a:rPr>
              <a:t> </a:t>
            </a:r>
          </a:p>
          <a:p>
            <a:pPr marL="342900" indent="-342900">
              <a:lnSpc>
                <a:spcPct val="90000"/>
              </a:lnSpc>
              <a:spcBef>
                <a:spcPct val="20000"/>
              </a:spcBef>
              <a:buClr>
                <a:schemeClr val="hlink"/>
              </a:buClr>
              <a:buSzPct val="80000"/>
              <a:defRPr/>
            </a:pPr>
            <a:endParaRPr lang="en-US" sz="2800" b="1" i="1" dirty="0">
              <a:latin typeface="Arial" charset="0"/>
            </a:endParaRPr>
          </a:p>
        </p:txBody>
      </p:sp>
      <p:sp>
        <p:nvSpPr>
          <p:cNvPr id="12" name="Rectangle 4">
            <a:extLst>
              <a:ext uri="{FF2B5EF4-FFF2-40B4-BE49-F238E27FC236}">
                <a16:creationId xmlns:a16="http://schemas.microsoft.com/office/drawing/2014/main" id="{A53DD244-4B41-4CA2-8283-C581E69DF30B}"/>
              </a:ext>
            </a:extLst>
          </p:cNvPr>
          <p:cNvSpPr>
            <a:spLocks noChangeArrowheads="1"/>
          </p:cNvSpPr>
          <p:nvPr/>
        </p:nvSpPr>
        <p:spPr bwMode="auto">
          <a:xfrm>
            <a:off x="838200" y="1752601"/>
            <a:ext cx="5791201" cy="4373563"/>
          </a:xfrm>
          <a:prstGeom prst="rect">
            <a:avLst/>
          </a:prstGeom>
          <a:noFill/>
          <a:ln w="12700">
            <a:noFill/>
            <a:miter lim="800000"/>
            <a:headEnd/>
            <a:tailEnd/>
          </a:ln>
          <a:effectLst/>
        </p:spPr>
        <p:txBody>
          <a:bodyPr lIns="90488" tIns="44450" rIns="90488" bIns="44450"/>
          <a:lstStyle/>
          <a:p>
            <a:pPr eaLnBrk="1" hangingPunct="1">
              <a:lnSpc>
                <a:spcPct val="90000"/>
              </a:lnSpc>
              <a:spcBef>
                <a:spcPct val="20000"/>
              </a:spcBef>
              <a:buClr>
                <a:schemeClr val="hlink"/>
              </a:buClr>
              <a:buSzPct val="80000"/>
              <a:defRPr/>
            </a:pPr>
            <a:r>
              <a:rPr lang="en-US" sz="2000" u="sng" dirty="0">
                <a:latin typeface="Arial" charset="0"/>
              </a:rPr>
              <a:t>Stations &amp; Apparatus</a:t>
            </a:r>
          </a:p>
          <a:p>
            <a:pPr marL="342900" indent="-342900">
              <a:lnSpc>
                <a:spcPct val="90000"/>
              </a:lnSpc>
              <a:spcBef>
                <a:spcPct val="20000"/>
              </a:spcBef>
              <a:buClr>
                <a:schemeClr val="hlink"/>
              </a:buClr>
              <a:buSzPct val="80000"/>
              <a:buFont typeface="Arial" panose="020B0604020202020204" pitchFamily="34" charset="0"/>
              <a:buChar char="•"/>
              <a:defRPr/>
            </a:pPr>
            <a:r>
              <a:rPr lang="en-US" sz="2000" dirty="0">
                <a:latin typeface="Arial" charset="0"/>
              </a:rPr>
              <a:t>33 Fire Stations</a:t>
            </a:r>
          </a:p>
          <a:p>
            <a:pPr marL="342900" indent="-342900">
              <a:lnSpc>
                <a:spcPct val="90000"/>
              </a:lnSpc>
              <a:spcBef>
                <a:spcPct val="20000"/>
              </a:spcBef>
              <a:buClr>
                <a:schemeClr val="hlink"/>
              </a:buClr>
              <a:buSzPct val="80000"/>
              <a:buFont typeface="Arial" panose="020B0604020202020204" pitchFamily="34" charset="0"/>
              <a:buChar char="•"/>
              <a:defRPr/>
            </a:pPr>
            <a:r>
              <a:rPr lang="en-US" sz="2000" dirty="0">
                <a:latin typeface="Arial" charset="0"/>
              </a:rPr>
              <a:t>Medic One at Harborview Medical Center</a:t>
            </a:r>
          </a:p>
          <a:p>
            <a:pPr marL="342900" indent="-342900">
              <a:lnSpc>
                <a:spcPct val="90000"/>
              </a:lnSpc>
              <a:spcBef>
                <a:spcPct val="20000"/>
              </a:spcBef>
              <a:buClr>
                <a:schemeClr val="hlink"/>
              </a:buClr>
              <a:buSzPct val="80000"/>
              <a:buFont typeface="Arial" panose="020B0604020202020204" pitchFamily="34" charset="0"/>
              <a:buChar char="•"/>
              <a:defRPr/>
            </a:pPr>
            <a:r>
              <a:rPr lang="en-US" sz="2000" dirty="0">
                <a:latin typeface="Arial" charset="0"/>
              </a:rPr>
              <a:t>33 Engines, 11 Ladder Trucks, 5 Aid Units (BLS), 7 Medic Units (ALS), Additional specialized apparatus</a:t>
            </a:r>
          </a:p>
          <a:p>
            <a:pPr marL="342900" indent="-342900">
              <a:lnSpc>
                <a:spcPct val="90000"/>
              </a:lnSpc>
              <a:spcBef>
                <a:spcPct val="20000"/>
              </a:spcBef>
              <a:buClr>
                <a:schemeClr val="hlink"/>
              </a:buClr>
              <a:buSzPct val="80000"/>
              <a:buFont typeface="Arial" panose="020B0604020202020204" pitchFamily="34" charset="0"/>
              <a:buChar char="•"/>
              <a:defRPr/>
            </a:pPr>
            <a:endParaRPr lang="en-US" sz="2000" dirty="0">
              <a:latin typeface="Arial" charset="0"/>
            </a:endParaRPr>
          </a:p>
          <a:p>
            <a:pPr eaLnBrk="1" hangingPunct="1">
              <a:lnSpc>
                <a:spcPct val="90000"/>
              </a:lnSpc>
              <a:spcBef>
                <a:spcPct val="20000"/>
              </a:spcBef>
              <a:buClr>
                <a:schemeClr val="hlink"/>
              </a:buClr>
              <a:buSzPct val="80000"/>
              <a:defRPr/>
            </a:pPr>
            <a:r>
              <a:rPr lang="en-US" sz="2000" u="sng" dirty="0">
                <a:latin typeface="Arial" charset="0"/>
              </a:rPr>
              <a:t>Number of Responses</a:t>
            </a:r>
          </a:p>
          <a:p>
            <a:pPr marL="342900" indent="-342900">
              <a:lnSpc>
                <a:spcPct val="90000"/>
              </a:lnSpc>
              <a:spcBef>
                <a:spcPct val="20000"/>
              </a:spcBef>
              <a:buClr>
                <a:schemeClr val="hlink"/>
              </a:buClr>
              <a:buSzPct val="80000"/>
              <a:buFont typeface="Arial" panose="020B0604020202020204" pitchFamily="34" charset="0"/>
              <a:buChar char="•"/>
              <a:defRPr/>
            </a:pPr>
            <a:r>
              <a:rPr lang="en-US" sz="2000" dirty="0">
                <a:latin typeface="Arial" charset="0"/>
              </a:rPr>
              <a:t>Over 100,000 Annual Incident Responses</a:t>
            </a:r>
          </a:p>
          <a:p>
            <a:pPr marL="342900" indent="-342900">
              <a:lnSpc>
                <a:spcPct val="90000"/>
              </a:lnSpc>
              <a:spcBef>
                <a:spcPct val="20000"/>
              </a:spcBef>
              <a:buClr>
                <a:schemeClr val="hlink"/>
              </a:buClr>
              <a:buSzPct val="80000"/>
              <a:buFont typeface="Arial" panose="020B0604020202020204" pitchFamily="34" charset="0"/>
              <a:buChar char="•"/>
              <a:defRPr/>
            </a:pPr>
            <a:r>
              <a:rPr lang="en-US" sz="2000" dirty="0">
                <a:latin typeface="Arial" charset="0"/>
              </a:rPr>
              <a:t>Roughly 20,000 ALS responses each year</a:t>
            </a:r>
          </a:p>
          <a:p>
            <a:pPr marL="342900" indent="-342900">
              <a:lnSpc>
                <a:spcPct val="90000"/>
              </a:lnSpc>
              <a:spcBef>
                <a:spcPct val="20000"/>
              </a:spcBef>
              <a:buClr>
                <a:schemeClr val="hlink"/>
              </a:buClr>
              <a:buSzPct val="80000"/>
              <a:buFont typeface="Arial" panose="020B0604020202020204" pitchFamily="34" charset="0"/>
              <a:buChar char="•"/>
              <a:defRPr/>
            </a:pPr>
            <a:r>
              <a:rPr lang="en-US" sz="2000" dirty="0">
                <a:latin typeface="Arial" charset="0"/>
              </a:rPr>
              <a:t>50-100 Hazmat responses each year</a:t>
            </a:r>
          </a:p>
          <a:p>
            <a:pPr eaLnBrk="1" hangingPunct="1">
              <a:lnSpc>
                <a:spcPct val="90000"/>
              </a:lnSpc>
              <a:spcBef>
                <a:spcPct val="20000"/>
              </a:spcBef>
              <a:buClr>
                <a:schemeClr val="hlink"/>
              </a:buClr>
              <a:buSzPct val="80000"/>
              <a:defRPr/>
            </a:pPr>
            <a:r>
              <a:rPr lang="en-US" sz="2500" dirty="0">
                <a:latin typeface="Arial" charset="0"/>
              </a:rPr>
              <a:t> </a:t>
            </a:r>
          </a:p>
          <a:p>
            <a:pPr marL="342900" indent="-342900">
              <a:lnSpc>
                <a:spcPct val="90000"/>
              </a:lnSpc>
              <a:spcBef>
                <a:spcPct val="20000"/>
              </a:spcBef>
              <a:buClr>
                <a:schemeClr val="hlink"/>
              </a:buClr>
              <a:buSzPct val="80000"/>
              <a:defRPr/>
            </a:pPr>
            <a:endParaRPr lang="en-US" sz="2800" b="1" i="1" dirty="0">
              <a:latin typeface="Arial" charset="0"/>
            </a:endParaRPr>
          </a:p>
        </p:txBody>
      </p:sp>
      <p:sp>
        <p:nvSpPr>
          <p:cNvPr id="6" name="TextBox 5">
            <a:extLst>
              <a:ext uri="{FF2B5EF4-FFF2-40B4-BE49-F238E27FC236}">
                <a16:creationId xmlns:a16="http://schemas.microsoft.com/office/drawing/2014/main" id="{F2A56706-6F29-442F-A804-D31A25009E84}"/>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01FF2-E9B4-4A3B-85C0-EE5A0A37832E}"/>
              </a:ext>
            </a:extLst>
          </p:cNvPr>
          <p:cNvSpPr>
            <a:spLocks noGrp="1"/>
          </p:cNvSpPr>
          <p:nvPr>
            <p:ph type="title"/>
          </p:nvPr>
        </p:nvSpPr>
        <p:spPr/>
        <p:txBody>
          <a:bodyPr/>
          <a:lstStyle/>
          <a:p>
            <a:pPr>
              <a:defRPr/>
            </a:pPr>
            <a:r>
              <a:rPr lang="en-US" dirty="0"/>
              <a:t>An old Saying	</a:t>
            </a:r>
          </a:p>
        </p:txBody>
      </p:sp>
      <p:sp>
        <p:nvSpPr>
          <p:cNvPr id="11267" name="Content Placeholder 2">
            <a:extLst>
              <a:ext uri="{FF2B5EF4-FFF2-40B4-BE49-F238E27FC236}">
                <a16:creationId xmlns:a16="http://schemas.microsoft.com/office/drawing/2014/main" id="{D5D0D5BB-56E9-4A93-B66B-CE3FA948FBC1}"/>
              </a:ext>
            </a:extLst>
          </p:cNvPr>
          <p:cNvSpPr>
            <a:spLocks noGrp="1"/>
          </p:cNvSpPr>
          <p:nvPr>
            <p:ph idx="1"/>
          </p:nvPr>
        </p:nvSpPr>
        <p:spPr/>
        <p:txBody>
          <a:bodyPr/>
          <a:lstStyle/>
          <a:p>
            <a:r>
              <a:rPr lang="en-US" altLang="en-US" sz="2800" dirty="0"/>
              <a:t>The idiom “A picture is worth a thousand words” also applies in emergency settings.  </a:t>
            </a:r>
          </a:p>
          <a:p>
            <a:endParaRPr lang="en-US" altLang="en-US" sz="1100" dirty="0"/>
          </a:p>
          <a:p>
            <a:r>
              <a:rPr lang="en-US" altLang="en-US" sz="2800" dirty="0"/>
              <a:t>Cameras are an invaluable tool for first responders, and their use in communication helps us in our mission to prevent the loss of life and property.</a:t>
            </a:r>
          </a:p>
          <a:p>
            <a:endParaRPr lang="en-US" altLang="en-US" dirty="0"/>
          </a:p>
        </p:txBody>
      </p:sp>
      <p:sp>
        <p:nvSpPr>
          <p:cNvPr id="4" name="TextBox 3">
            <a:extLst>
              <a:ext uri="{FF2B5EF4-FFF2-40B4-BE49-F238E27FC236}">
                <a16:creationId xmlns:a16="http://schemas.microsoft.com/office/drawing/2014/main" id="{177DD9DA-9F5E-4165-A69A-3E8CB387092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1F40BF9-3A21-4CEC-8241-3375791FC54B}"/>
              </a:ext>
            </a:extLst>
          </p:cNvPr>
          <p:cNvSpPr>
            <a:spLocks noGrp="1" noChangeArrowheads="1"/>
          </p:cNvSpPr>
          <p:nvPr>
            <p:ph type="title"/>
          </p:nvPr>
        </p:nvSpPr>
        <p:spPr/>
        <p:txBody>
          <a:bodyPr>
            <a:noAutofit/>
          </a:bodyPr>
          <a:lstStyle/>
          <a:p>
            <a:pPr eaLnBrk="1" hangingPunct="1">
              <a:defRPr/>
            </a:pPr>
            <a:r>
              <a:rPr lang="en-US" dirty="0"/>
              <a:t>Hazardous Materials (HAZMAT) Camera</a:t>
            </a:r>
          </a:p>
        </p:txBody>
      </p:sp>
      <p:sp>
        <p:nvSpPr>
          <p:cNvPr id="72708" name="Rectangle 4">
            <a:extLst>
              <a:ext uri="{FF2B5EF4-FFF2-40B4-BE49-F238E27FC236}">
                <a16:creationId xmlns:a16="http://schemas.microsoft.com/office/drawing/2014/main" id="{CBDC24B8-4B25-4ED1-9C8B-94ECFA27FCA9}"/>
              </a:ext>
            </a:extLst>
          </p:cNvPr>
          <p:cNvSpPr>
            <a:spLocks noChangeArrowheads="1"/>
          </p:cNvSpPr>
          <p:nvPr/>
        </p:nvSpPr>
        <p:spPr bwMode="auto">
          <a:xfrm>
            <a:off x="5943600" y="1758950"/>
            <a:ext cx="4495800" cy="3270250"/>
          </a:xfrm>
          <a:prstGeom prst="rect">
            <a:avLst/>
          </a:prstGeom>
          <a:noFill/>
          <a:ln w="12700">
            <a:noFill/>
            <a:miter lim="800000"/>
            <a:headEnd/>
            <a:tailEnd/>
          </a:ln>
          <a:effectLst/>
        </p:spPr>
        <p:txBody>
          <a:bodyPr lIns="90488" tIns="44450" rIns="90488" bIns="44450"/>
          <a:lstStyle/>
          <a:p>
            <a:pPr eaLnBrk="1" hangingPunct="1">
              <a:lnSpc>
                <a:spcPct val="90000"/>
              </a:lnSpc>
              <a:spcBef>
                <a:spcPct val="20000"/>
              </a:spcBef>
              <a:buClr>
                <a:schemeClr val="hlink"/>
              </a:buClr>
              <a:buSzPct val="80000"/>
              <a:defRPr/>
            </a:pPr>
            <a:endParaRPr lang="en-US" sz="2500" dirty="0">
              <a:latin typeface="Arial" charset="0"/>
            </a:endParaRPr>
          </a:p>
          <a:p>
            <a:pPr eaLnBrk="1" hangingPunct="1">
              <a:lnSpc>
                <a:spcPct val="90000"/>
              </a:lnSpc>
              <a:spcBef>
                <a:spcPct val="20000"/>
              </a:spcBef>
              <a:buClr>
                <a:schemeClr val="hlink"/>
              </a:buClr>
              <a:buSzPct val="80000"/>
              <a:defRPr/>
            </a:pPr>
            <a:endParaRPr lang="en-US" sz="2500" dirty="0">
              <a:latin typeface="Arial" charset="0"/>
            </a:endParaRPr>
          </a:p>
          <a:p>
            <a:pPr marL="342900" indent="-342900">
              <a:lnSpc>
                <a:spcPct val="90000"/>
              </a:lnSpc>
              <a:spcBef>
                <a:spcPct val="20000"/>
              </a:spcBef>
              <a:buClr>
                <a:schemeClr val="hlink"/>
              </a:buClr>
              <a:buSzPct val="80000"/>
              <a:defRPr/>
            </a:pPr>
            <a:endParaRPr lang="en-US" sz="2800" b="1" i="1" dirty="0">
              <a:latin typeface="Arial" charset="0"/>
            </a:endParaRPr>
          </a:p>
        </p:txBody>
      </p:sp>
      <p:sp>
        <p:nvSpPr>
          <p:cNvPr id="2" name="TextBox 1">
            <a:extLst>
              <a:ext uri="{FF2B5EF4-FFF2-40B4-BE49-F238E27FC236}">
                <a16:creationId xmlns:a16="http://schemas.microsoft.com/office/drawing/2014/main" id="{74F2B42E-2F81-409E-9120-E57E4F7DDCC0}"/>
              </a:ext>
            </a:extLst>
          </p:cNvPr>
          <p:cNvSpPr txBox="1"/>
          <p:nvPr/>
        </p:nvSpPr>
        <p:spPr>
          <a:xfrm>
            <a:off x="1600200" y="6118225"/>
            <a:ext cx="8686800" cy="757238"/>
          </a:xfrm>
          <a:prstGeom prst="rect">
            <a:avLst/>
          </a:prstGeom>
          <a:noFill/>
        </p:spPr>
        <p:txBody>
          <a:bodyPr>
            <a:spAutoFit/>
          </a:bodyPr>
          <a:lstStyle/>
          <a:p>
            <a:pPr marL="342900" indent="-342900" algn="r">
              <a:lnSpc>
                <a:spcPct val="90000"/>
              </a:lnSpc>
              <a:spcBef>
                <a:spcPct val="20000"/>
              </a:spcBef>
              <a:buClr>
                <a:schemeClr val="hlink"/>
              </a:buClr>
              <a:buSzPct val="80000"/>
              <a:defRPr/>
            </a:pPr>
            <a:endParaRPr lang="en-US" sz="2800" b="1" i="1" dirty="0">
              <a:latin typeface="Arial" charset="0"/>
            </a:endParaRPr>
          </a:p>
          <a:p>
            <a:pPr eaLnBrk="1" hangingPunct="1">
              <a:defRPr/>
            </a:pPr>
            <a:endParaRPr lang="en-US" dirty="0">
              <a:latin typeface="Arial" charset="0"/>
            </a:endParaRPr>
          </a:p>
        </p:txBody>
      </p:sp>
      <p:pic>
        <p:nvPicPr>
          <p:cNvPr id="6" name="Picture 5">
            <a:extLst>
              <a:ext uri="{FF2B5EF4-FFF2-40B4-BE49-F238E27FC236}">
                <a16:creationId xmlns:a16="http://schemas.microsoft.com/office/drawing/2014/main" id="{56911279-F0EB-4986-A04A-C0160C4A3FF3}"/>
              </a:ext>
            </a:extLst>
          </p:cNvPr>
          <p:cNvPicPr/>
          <p:nvPr/>
        </p:nvPicPr>
        <p:blipFill>
          <a:blip r:embed="rId3" cstate="print"/>
          <a:srcRect l="7500" t="13184" r="46797" b="53418"/>
          <a:stretch>
            <a:fillRect/>
          </a:stretch>
        </p:blipFill>
        <p:spPr bwMode="auto">
          <a:xfrm>
            <a:off x="895350" y="2138362"/>
            <a:ext cx="3886200" cy="2511425"/>
          </a:xfrm>
          <a:prstGeom prst="roundRect">
            <a:avLst>
              <a:gd name="adj" fmla="val 4167"/>
            </a:avLst>
          </a:prstGeom>
          <a:solidFill>
            <a:srgbClr val="FFFFFF"/>
          </a:solidFill>
          <a:ln w="76200" cap="sq">
            <a:solidFill>
              <a:schemeClr val="accent2">
                <a:lumMod val="5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2294" name="Rectangle 2">
            <a:extLst>
              <a:ext uri="{FF2B5EF4-FFF2-40B4-BE49-F238E27FC236}">
                <a16:creationId xmlns:a16="http://schemas.microsoft.com/office/drawing/2014/main" id="{54154D76-FCFB-402A-8119-7CB3B0BC56D2}"/>
              </a:ext>
            </a:extLst>
          </p:cNvPr>
          <p:cNvSpPr>
            <a:spLocks noChangeArrowheads="1"/>
          </p:cNvSpPr>
          <p:nvPr/>
        </p:nvSpPr>
        <p:spPr bwMode="auto">
          <a:xfrm>
            <a:off x="5867400" y="1547813"/>
            <a:ext cx="45720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spcBef>
                <a:spcPct val="0"/>
              </a:spcBef>
              <a:spcAft>
                <a:spcPts val="1200"/>
              </a:spcAft>
            </a:pPr>
            <a:r>
              <a:rPr lang="en-US" altLang="en-US" b="0" dirty="0">
                <a:latin typeface="Calibri" panose="020F0502020204030204" pitchFamily="34" charset="0"/>
                <a:ea typeface="Calibri" panose="020F0502020204030204" pitchFamily="34" charset="0"/>
                <a:cs typeface="Times New Roman" panose="02020603050405020304" pitchFamily="18" charset="0"/>
              </a:rPr>
              <a:t>The Seattle Fire Department’s Hazardous Materials (HazMat) specialty team, known as Unit 77, utilizes a camera system to explore incident scenes for potentially hazardous materials, spills, or contamination.  </a:t>
            </a:r>
          </a:p>
          <a:p>
            <a:pPr>
              <a:spcBef>
                <a:spcPct val="0"/>
              </a:spcBef>
              <a:spcAft>
                <a:spcPts val="1200"/>
              </a:spcAft>
            </a:pPr>
            <a:r>
              <a:rPr lang="en-US" altLang="en-US" b="0" dirty="0">
                <a:latin typeface="Calibri" panose="020F0502020204030204" pitchFamily="34" charset="0"/>
                <a:ea typeface="Calibri" panose="020F0502020204030204" pitchFamily="34" charset="0"/>
                <a:cs typeface="Times New Roman" panose="02020603050405020304" pitchFamily="18" charset="0"/>
              </a:rPr>
              <a:t>First responders use Apple’s Facetime, a video conferencing application, in conjunction with Apple TV to livestream video via an iPad and MiFi connection to a television monitor located on the HazMat Unit.  The Facetime application also allows for screenshots to be taken for later review or dissemination to law enforcement as necessary. </a:t>
            </a:r>
          </a:p>
        </p:txBody>
      </p:sp>
      <p:sp>
        <p:nvSpPr>
          <p:cNvPr id="7" name="TextBox 6">
            <a:extLst>
              <a:ext uri="{FF2B5EF4-FFF2-40B4-BE49-F238E27FC236}">
                <a16:creationId xmlns:a16="http://schemas.microsoft.com/office/drawing/2014/main" id="{55D76ADB-9D09-4E2F-B5F4-1E13FEB8587B}"/>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4C57D1E-9DF9-4F2A-A142-F3AFE870E0B4}"/>
              </a:ext>
            </a:extLst>
          </p:cNvPr>
          <p:cNvSpPr>
            <a:spLocks noGrp="1" noChangeArrowheads="1"/>
          </p:cNvSpPr>
          <p:nvPr>
            <p:ph type="title"/>
          </p:nvPr>
        </p:nvSpPr>
        <p:spPr/>
        <p:txBody>
          <a:bodyPr/>
          <a:lstStyle/>
          <a:p>
            <a:pPr eaLnBrk="1" hangingPunct="1">
              <a:defRPr/>
            </a:pPr>
            <a:r>
              <a:rPr lang="en-US" dirty="0"/>
              <a:t>Digital Cameras</a:t>
            </a:r>
          </a:p>
        </p:txBody>
      </p:sp>
      <p:sp>
        <p:nvSpPr>
          <p:cNvPr id="2" name="Content Placeholder 1">
            <a:extLst>
              <a:ext uri="{FF2B5EF4-FFF2-40B4-BE49-F238E27FC236}">
                <a16:creationId xmlns:a16="http://schemas.microsoft.com/office/drawing/2014/main" id="{21B18E08-3A57-4D2F-A384-E1C3433CCF48}"/>
              </a:ext>
            </a:extLst>
          </p:cNvPr>
          <p:cNvSpPr>
            <a:spLocks noGrp="1"/>
          </p:cNvSpPr>
          <p:nvPr>
            <p:ph idx="1"/>
          </p:nvPr>
        </p:nvSpPr>
        <p:spPr/>
        <p:txBody>
          <a:bodyPr>
            <a:normAutofit fontScale="62500" lnSpcReduction="20000"/>
          </a:bodyPr>
          <a:lstStyle/>
          <a:p>
            <a:pPr>
              <a:defRPr/>
            </a:pPr>
            <a:r>
              <a:rPr lang="en-US" sz="3600" dirty="0"/>
              <a:t>Certain Seattle Fire Department apparatus maintain a digital camera for use during emergency operations.  These cameras may be utilized by Department personnel in several ways:</a:t>
            </a:r>
          </a:p>
          <a:p>
            <a:pPr>
              <a:defRPr/>
            </a:pPr>
            <a:endParaRPr lang="en-US" sz="3600" dirty="0"/>
          </a:p>
          <a:p>
            <a:pPr marL="285750" indent="-285750">
              <a:defRPr/>
            </a:pPr>
            <a:r>
              <a:rPr lang="en-US" dirty="0"/>
              <a:t>Providing emergency medical doctors with </a:t>
            </a:r>
          </a:p>
          <a:p>
            <a:pPr>
              <a:defRPr/>
            </a:pPr>
            <a:r>
              <a:rPr lang="en-US" dirty="0"/>
              <a:t>    pictures of trauma patient injuries.</a:t>
            </a:r>
          </a:p>
          <a:p>
            <a:pPr marL="285750" indent="-285750">
              <a:defRPr/>
            </a:pPr>
            <a:endParaRPr lang="en-US" dirty="0"/>
          </a:p>
          <a:p>
            <a:pPr marL="285750" indent="-285750">
              <a:defRPr/>
            </a:pPr>
            <a:r>
              <a:rPr lang="en-US" dirty="0"/>
              <a:t>Pictures of fire scenes for Fire </a:t>
            </a:r>
          </a:p>
          <a:p>
            <a:pPr>
              <a:defRPr/>
            </a:pPr>
            <a:r>
              <a:rPr lang="en-US" dirty="0"/>
              <a:t>    Investigation Unit (FIU) investigations.</a:t>
            </a:r>
          </a:p>
          <a:p>
            <a:pPr marL="285750" indent="-285750">
              <a:defRPr/>
            </a:pPr>
            <a:endParaRPr lang="en-US" dirty="0"/>
          </a:p>
          <a:p>
            <a:pPr marL="285750" indent="-285750">
              <a:defRPr/>
            </a:pPr>
            <a:r>
              <a:rPr lang="en-US" dirty="0"/>
              <a:t>Safety investigations following </a:t>
            </a:r>
          </a:p>
          <a:p>
            <a:pPr>
              <a:defRPr/>
            </a:pPr>
            <a:r>
              <a:rPr lang="en-US" dirty="0"/>
              <a:t>    collisions involving Department apparatus.</a:t>
            </a:r>
          </a:p>
          <a:p>
            <a:endParaRPr lang="en-US" dirty="0"/>
          </a:p>
        </p:txBody>
      </p:sp>
      <p:pic>
        <p:nvPicPr>
          <p:cNvPr id="14340" name="Content Placeholder 5" descr="EMS M28 042.JPG">
            <a:extLst>
              <a:ext uri="{FF2B5EF4-FFF2-40B4-BE49-F238E27FC236}">
                <a16:creationId xmlns:a16="http://schemas.microsoft.com/office/drawing/2014/main" id="{91FF3FCC-CAE4-4165-A47C-A30BB7AF7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193" y="2552928"/>
            <a:ext cx="3429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0D0BC31-A1F6-465A-A059-4CD7F32C4A1C}"/>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F45F3-7E1E-4C90-98FF-E470A4FEA462}"/>
              </a:ext>
            </a:extLst>
          </p:cNvPr>
          <p:cNvSpPr>
            <a:spLocks noGrp="1"/>
          </p:cNvSpPr>
          <p:nvPr>
            <p:ph type="title"/>
          </p:nvPr>
        </p:nvSpPr>
        <p:spPr/>
        <p:txBody>
          <a:bodyPr/>
          <a:lstStyle/>
          <a:p>
            <a:pPr>
              <a:defRPr/>
            </a:pPr>
            <a:r>
              <a:rPr lang="en-US" dirty="0"/>
              <a:t>Questions?</a:t>
            </a:r>
          </a:p>
        </p:txBody>
      </p:sp>
      <p:pic>
        <p:nvPicPr>
          <p:cNvPr id="16387" name="Picture 5" descr="O:\PIO\photos\2016\1-9-16 12th Ave E\DSC_0015.jpg">
            <a:extLst>
              <a:ext uri="{FF2B5EF4-FFF2-40B4-BE49-F238E27FC236}">
                <a16:creationId xmlns:a16="http://schemas.microsoft.com/office/drawing/2014/main" id="{611002B8-D9D2-4A79-841A-143628690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76" y="1752600"/>
            <a:ext cx="5870575" cy="391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13DA9B-3BF1-4D52-9D19-92F61295F53D}"/>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1325563"/>
          </a:xfrm>
        </p:spPr>
        <p:txBody>
          <a:bodyPr/>
          <a:lstStyle/>
          <a:p>
            <a:r>
              <a:rPr lang="en-US" dirty="0"/>
              <a:t>Small Group Discussion </a:t>
            </a:r>
          </a:p>
        </p:txBody>
      </p:sp>
      <p:sp>
        <p:nvSpPr>
          <p:cNvPr id="3" name="Content Placeholder 2">
            <a:extLst>
              <a:ext uri="{FF2B5EF4-FFF2-40B4-BE49-F238E27FC236}">
                <a16:creationId xmlns:a16="http://schemas.microsoft.com/office/drawing/2014/main" id="{A82CB3AE-8732-4F5B-AADC-0BA1C32A1306}"/>
              </a:ext>
            </a:extLst>
          </p:cNvPr>
          <p:cNvSpPr>
            <a:spLocks noGrp="1"/>
          </p:cNvSpPr>
          <p:nvPr>
            <p:ph idx="1"/>
          </p:nvPr>
        </p:nvSpPr>
        <p:spPr>
          <a:xfrm>
            <a:off x="430306" y="1517015"/>
            <a:ext cx="11166438" cy="4087324"/>
          </a:xfrm>
        </p:spPr>
        <p:txBody>
          <a:bodyPr>
            <a:noAutofit/>
          </a:bodyPr>
          <a:lstStyle/>
          <a:p>
            <a:pPr marL="0" indent="0">
              <a:buNone/>
            </a:pPr>
            <a:r>
              <a:rPr lang="en-US" sz="4000" dirty="0"/>
              <a:t>10 minute discussion: </a:t>
            </a:r>
            <a:r>
              <a:rPr lang="en-US" sz="4000" b="1" dirty="0"/>
              <a:t>Traffic Cameras</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514225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1325563"/>
          </a:xfrm>
        </p:spPr>
        <p:txBody>
          <a:bodyPr/>
          <a:lstStyle/>
          <a:p>
            <a:r>
              <a:rPr lang="en-US" dirty="0"/>
              <a:t>Small Group Discussion </a:t>
            </a:r>
          </a:p>
        </p:txBody>
      </p:sp>
      <p:sp>
        <p:nvSpPr>
          <p:cNvPr id="3" name="Content Placeholder 2">
            <a:extLst>
              <a:ext uri="{FF2B5EF4-FFF2-40B4-BE49-F238E27FC236}">
                <a16:creationId xmlns:a16="http://schemas.microsoft.com/office/drawing/2014/main" id="{A82CB3AE-8732-4F5B-AADC-0BA1C32A1306}"/>
              </a:ext>
            </a:extLst>
          </p:cNvPr>
          <p:cNvSpPr>
            <a:spLocks noGrp="1"/>
          </p:cNvSpPr>
          <p:nvPr>
            <p:ph idx="1"/>
          </p:nvPr>
        </p:nvSpPr>
        <p:spPr>
          <a:xfrm>
            <a:off x="430306" y="1517015"/>
            <a:ext cx="11166438" cy="4087324"/>
          </a:xfrm>
        </p:spPr>
        <p:txBody>
          <a:bodyPr>
            <a:noAutofit/>
          </a:bodyPr>
          <a:lstStyle/>
          <a:p>
            <a:pPr marL="0" indent="0">
              <a:buNone/>
            </a:pPr>
            <a:r>
              <a:rPr lang="en-US" sz="4000" dirty="0"/>
              <a:t>10 minute discussion: </a:t>
            </a:r>
            <a:r>
              <a:rPr lang="en-US" sz="4000" b="1" dirty="0"/>
              <a:t>License Plate Readers (LPR)</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932193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1325563"/>
          </a:xfrm>
        </p:spPr>
        <p:txBody>
          <a:bodyPr/>
          <a:lstStyle/>
          <a:p>
            <a:r>
              <a:rPr lang="en-US" dirty="0"/>
              <a:t>Small Group Discussion </a:t>
            </a:r>
          </a:p>
        </p:txBody>
      </p:sp>
      <p:sp>
        <p:nvSpPr>
          <p:cNvPr id="3" name="Content Placeholder 2">
            <a:extLst>
              <a:ext uri="{FF2B5EF4-FFF2-40B4-BE49-F238E27FC236}">
                <a16:creationId xmlns:a16="http://schemas.microsoft.com/office/drawing/2014/main" id="{A82CB3AE-8732-4F5B-AADC-0BA1C32A1306}"/>
              </a:ext>
            </a:extLst>
          </p:cNvPr>
          <p:cNvSpPr>
            <a:spLocks noGrp="1"/>
          </p:cNvSpPr>
          <p:nvPr>
            <p:ph idx="1"/>
          </p:nvPr>
        </p:nvSpPr>
        <p:spPr>
          <a:xfrm>
            <a:off x="430306" y="1517015"/>
            <a:ext cx="11166438" cy="4087324"/>
          </a:xfrm>
        </p:spPr>
        <p:txBody>
          <a:bodyPr>
            <a:noAutofit/>
          </a:bodyPr>
          <a:lstStyle/>
          <a:p>
            <a:pPr marL="0" indent="0">
              <a:buNone/>
            </a:pPr>
            <a:r>
              <a:rPr lang="en-US" sz="4000" dirty="0"/>
              <a:t>10 minute discussion: </a:t>
            </a:r>
            <a:r>
              <a:rPr lang="en-US" sz="4000" b="1" dirty="0"/>
              <a:t>Emergency Scene Cameras</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2303884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1325563"/>
          </a:xfrm>
        </p:spPr>
        <p:txBody>
          <a:bodyPr/>
          <a:lstStyle/>
          <a:p>
            <a:r>
              <a:rPr lang="en-US" dirty="0"/>
              <a:t>Small Group Discussion </a:t>
            </a:r>
          </a:p>
        </p:txBody>
      </p:sp>
      <p:sp>
        <p:nvSpPr>
          <p:cNvPr id="3" name="Content Placeholder 2">
            <a:extLst>
              <a:ext uri="{FF2B5EF4-FFF2-40B4-BE49-F238E27FC236}">
                <a16:creationId xmlns:a16="http://schemas.microsoft.com/office/drawing/2014/main" id="{A82CB3AE-8732-4F5B-AADC-0BA1C32A1306}"/>
              </a:ext>
            </a:extLst>
          </p:cNvPr>
          <p:cNvSpPr>
            <a:spLocks noGrp="1"/>
          </p:cNvSpPr>
          <p:nvPr>
            <p:ph idx="1"/>
          </p:nvPr>
        </p:nvSpPr>
        <p:spPr>
          <a:xfrm>
            <a:off x="430306" y="1517015"/>
            <a:ext cx="11166438" cy="4087324"/>
          </a:xfrm>
        </p:spPr>
        <p:txBody>
          <a:bodyPr>
            <a:noAutofit/>
          </a:bodyPr>
          <a:lstStyle/>
          <a:p>
            <a:pPr marL="0" indent="0">
              <a:buNone/>
            </a:pPr>
            <a:r>
              <a:rPr lang="en-US" sz="4000" dirty="0"/>
              <a:t>10 minute discussion: </a:t>
            </a:r>
            <a:r>
              <a:rPr lang="en-US" sz="4000" b="1" dirty="0"/>
              <a:t>HazMat Cameras</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2059004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1314618"/>
          </a:xfrm>
        </p:spPr>
        <p:txBody>
          <a:bodyPr>
            <a:normAutofit/>
          </a:bodyPr>
          <a:lstStyle/>
          <a:p>
            <a:r>
              <a:rPr lang="en-US" sz="4800" dirty="0"/>
              <a:t>What’s Next?</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C30F0F3C-D711-46CA-9ED1-720D5E30D46F}"/>
              </a:ext>
            </a:extLst>
          </p:cNvPr>
          <p:cNvSpPr>
            <a:spLocks noGrp="1"/>
          </p:cNvSpPr>
          <p:nvPr>
            <p:ph idx="1"/>
          </p:nvPr>
        </p:nvSpPr>
        <p:spPr>
          <a:xfrm>
            <a:off x="430306" y="1517015"/>
            <a:ext cx="11166438" cy="4087324"/>
          </a:xfrm>
        </p:spPr>
        <p:txBody>
          <a:bodyPr>
            <a:noAutofit/>
          </a:bodyPr>
          <a:lstStyle/>
          <a:p>
            <a:r>
              <a:rPr lang="en-US" sz="4000" dirty="0"/>
              <a:t>Upcoming public meetings through 11/5</a:t>
            </a:r>
          </a:p>
          <a:p>
            <a:r>
              <a:rPr lang="en-US" sz="4000" dirty="0"/>
              <a:t>Comments collected will be included in the SIR submitted to the Surveillance Advisory Working Group, and then City Council for full Council vote.</a:t>
            </a:r>
          </a:p>
          <a:p>
            <a:endParaRPr lang="en-US" sz="4000" b="1" dirty="0"/>
          </a:p>
        </p:txBody>
      </p:sp>
    </p:spTree>
    <p:extLst>
      <p:ext uri="{BB962C8B-B14F-4D97-AF65-F5344CB8AC3E}">
        <p14:creationId xmlns:p14="http://schemas.microsoft.com/office/powerpoint/2010/main" val="1656706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792D9-94B4-4B52-88D2-EA712F40F4F8}"/>
              </a:ext>
            </a:extLst>
          </p:cNvPr>
          <p:cNvSpPr>
            <a:spLocks noGrp="1"/>
          </p:cNvSpPr>
          <p:nvPr>
            <p:ph type="title"/>
          </p:nvPr>
        </p:nvSpPr>
        <p:spPr/>
        <p:txBody>
          <a:bodyPr/>
          <a:lstStyle/>
          <a:p>
            <a:r>
              <a:rPr lang="en-US" dirty="0"/>
              <a:t>City of Seattle’s Definition of Surveillance</a:t>
            </a:r>
          </a:p>
        </p:txBody>
      </p:sp>
      <p:sp>
        <p:nvSpPr>
          <p:cNvPr id="3" name="Content Placeholder 2">
            <a:extLst>
              <a:ext uri="{FF2B5EF4-FFF2-40B4-BE49-F238E27FC236}">
                <a16:creationId xmlns:a16="http://schemas.microsoft.com/office/drawing/2014/main" id="{4AE7EDE6-1C9B-4A54-8481-485B2AC5EE5F}"/>
              </a:ext>
            </a:extLst>
          </p:cNvPr>
          <p:cNvSpPr>
            <a:spLocks noGrp="1"/>
          </p:cNvSpPr>
          <p:nvPr>
            <p:ph idx="1"/>
          </p:nvPr>
        </p:nvSpPr>
        <p:spPr/>
        <p:txBody>
          <a:bodyPr/>
          <a:lstStyle/>
          <a:p>
            <a:r>
              <a:rPr lang="en-US" dirty="0"/>
              <a:t>Surveillance is defined as technologies that "observe or analyze the movements, behavior, or actions of identifiable individuals in a manner that is reasonably likely to raise concerns about civil liberties, freedom of speech or association, racial equity or social justice." </a:t>
            </a:r>
          </a:p>
          <a:p>
            <a:r>
              <a:rPr lang="en-US" dirty="0"/>
              <a:t>Certain technologies, such as police body cameras and technologies for everyday office use, are excluded from the law.</a:t>
            </a:r>
          </a:p>
          <a:p>
            <a:endParaRPr lang="en-US" dirty="0"/>
          </a:p>
        </p:txBody>
      </p:sp>
      <p:sp>
        <p:nvSpPr>
          <p:cNvPr id="4" name="TextBox 3">
            <a:extLst>
              <a:ext uri="{FF2B5EF4-FFF2-40B4-BE49-F238E27FC236}">
                <a16:creationId xmlns:a16="http://schemas.microsoft.com/office/drawing/2014/main" id="{A259FCC1-4209-4C64-A2AC-582C2A3C4E32}"/>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25033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809008"/>
          </a:xfrm>
        </p:spPr>
        <p:txBody>
          <a:bodyPr>
            <a:normAutofit/>
          </a:bodyPr>
          <a:lstStyle/>
          <a:p>
            <a:r>
              <a:rPr lang="en-US" sz="4800" dirty="0"/>
              <a:t>Ways to Comment</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C30F0F3C-D711-46CA-9ED1-720D5E30D46F}"/>
              </a:ext>
            </a:extLst>
          </p:cNvPr>
          <p:cNvSpPr>
            <a:spLocks noGrp="1"/>
          </p:cNvSpPr>
          <p:nvPr>
            <p:ph idx="1"/>
          </p:nvPr>
        </p:nvSpPr>
        <p:spPr>
          <a:xfrm>
            <a:off x="430306" y="1000462"/>
            <a:ext cx="11166438" cy="5217458"/>
          </a:xfrm>
        </p:spPr>
        <p:txBody>
          <a:bodyPr>
            <a:noAutofit/>
          </a:bodyPr>
          <a:lstStyle/>
          <a:p>
            <a:r>
              <a:rPr lang="en-US" sz="3600" dirty="0"/>
              <a:t>Seattle.gov/privacy</a:t>
            </a:r>
          </a:p>
          <a:p>
            <a:r>
              <a:rPr lang="en-US" sz="3600" dirty="0"/>
              <a:t>Fill out a comment card</a:t>
            </a:r>
          </a:p>
          <a:p>
            <a:r>
              <a:rPr lang="en-US" sz="3600" dirty="0"/>
              <a:t>Mail a comment to Surveillance &amp; Privacy Program:  Seattle IT, PO Box 94709, Seattle, WA 98124</a:t>
            </a:r>
          </a:p>
          <a:p>
            <a:pPr marL="0" indent="0">
              <a:buNone/>
            </a:pPr>
            <a:endParaRPr lang="en-US" sz="4000" b="1" dirty="0"/>
          </a:p>
        </p:txBody>
      </p:sp>
    </p:spTree>
    <p:extLst>
      <p:ext uri="{BB962C8B-B14F-4D97-AF65-F5344CB8AC3E}">
        <p14:creationId xmlns:p14="http://schemas.microsoft.com/office/powerpoint/2010/main" val="4273505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430306" y="191453"/>
            <a:ext cx="11037346" cy="2387624"/>
          </a:xfrm>
        </p:spPr>
        <p:txBody>
          <a:bodyPr/>
          <a:lstStyle/>
          <a:p>
            <a:pPr algn="ctr"/>
            <a:r>
              <a:rPr lang="en-US" dirty="0"/>
              <a:t>Thank you for joining us!</a:t>
            </a:r>
          </a:p>
        </p:txBody>
      </p:sp>
      <p:sp>
        <p:nvSpPr>
          <p:cNvPr id="4" name="TextBox 3">
            <a:extLst>
              <a:ext uri="{FF2B5EF4-FFF2-40B4-BE49-F238E27FC236}">
                <a16:creationId xmlns:a16="http://schemas.microsoft.com/office/drawing/2014/main" id="{2E5C0482-34B7-4778-943E-508851BA6885}"/>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1150974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CB8B-7F3B-4CEA-B227-C8917E4C806C}"/>
              </a:ext>
            </a:extLst>
          </p:cNvPr>
          <p:cNvSpPr>
            <a:spLocks noGrp="1"/>
          </p:cNvSpPr>
          <p:nvPr>
            <p:ph type="title"/>
          </p:nvPr>
        </p:nvSpPr>
        <p:spPr/>
        <p:txBody>
          <a:bodyPr/>
          <a:lstStyle/>
          <a:p>
            <a:r>
              <a:rPr lang="en-US" dirty="0"/>
              <a:t>Rundown of Events</a:t>
            </a:r>
          </a:p>
        </p:txBody>
      </p:sp>
      <p:sp>
        <p:nvSpPr>
          <p:cNvPr id="3" name="Content Placeholder 2">
            <a:extLst>
              <a:ext uri="{FF2B5EF4-FFF2-40B4-BE49-F238E27FC236}">
                <a16:creationId xmlns:a16="http://schemas.microsoft.com/office/drawing/2014/main" id="{9A85106F-B50B-4663-A923-7A0519C68AFF}"/>
              </a:ext>
            </a:extLst>
          </p:cNvPr>
          <p:cNvSpPr>
            <a:spLocks noGrp="1"/>
          </p:cNvSpPr>
          <p:nvPr>
            <p:ph idx="1"/>
          </p:nvPr>
        </p:nvSpPr>
        <p:spPr/>
        <p:txBody>
          <a:bodyPr/>
          <a:lstStyle/>
          <a:p>
            <a:r>
              <a:rPr lang="en-US" dirty="0"/>
              <a:t>SDOT will present on technologies currently in use</a:t>
            </a:r>
          </a:p>
          <a:p>
            <a:r>
              <a:rPr lang="en-US" dirty="0"/>
              <a:t>SFD will present on technologies currently in use</a:t>
            </a:r>
          </a:p>
          <a:p>
            <a:r>
              <a:rPr lang="en-US" dirty="0"/>
              <a:t>10 minutes Q&amp;A</a:t>
            </a:r>
          </a:p>
          <a:p>
            <a:r>
              <a:rPr lang="en-US" dirty="0"/>
              <a:t>Break into smaller conversational groups</a:t>
            </a:r>
          </a:p>
          <a:p>
            <a:r>
              <a:rPr lang="en-US" dirty="0"/>
              <a:t>Each group will feature a facilitator and a notetaker</a:t>
            </a:r>
          </a:p>
          <a:p>
            <a:r>
              <a:rPr lang="en-US" dirty="0"/>
              <a:t>Provide written comments</a:t>
            </a:r>
          </a:p>
          <a:p>
            <a:pPr marL="0" indent="0">
              <a:buNone/>
            </a:pPr>
            <a:endParaRPr lang="en-US" dirty="0"/>
          </a:p>
        </p:txBody>
      </p:sp>
      <p:sp>
        <p:nvSpPr>
          <p:cNvPr id="4" name="TextBox 3">
            <a:extLst>
              <a:ext uri="{FF2B5EF4-FFF2-40B4-BE49-F238E27FC236}">
                <a16:creationId xmlns:a16="http://schemas.microsoft.com/office/drawing/2014/main" id="{4F4DAE4B-6A1D-42D3-ADFB-0344EC0DBA06}"/>
              </a:ext>
            </a:extLst>
          </p:cNvPr>
          <p:cNvSpPr txBox="1"/>
          <p:nvPr/>
        </p:nvSpPr>
        <p:spPr>
          <a:xfrm>
            <a:off x="215152"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88757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CB8B-7F3B-4CEA-B227-C8917E4C806C}"/>
              </a:ext>
            </a:extLst>
          </p:cNvPr>
          <p:cNvSpPr>
            <a:spLocks noGrp="1"/>
          </p:cNvSpPr>
          <p:nvPr>
            <p:ph type="title"/>
          </p:nvPr>
        </p:nvSpPr>
        <p:spPr/>
        <p:txBody>
          <a:bodyPr/>
          <a:lstStyle/>
          <a:p>
            <a:r>
              <a:rPr lang="en-US" dirty="0"/>
              <a:t>How to Comment on Technologies</a:t>
            </a:r>
          </a:p>
        </p:txBody>
      </p:sp>
      <p:sp>
        <p:nvSpPr>
          <p:cNvPr id="3" name="Content Placeholder 2">
            <a:extLst>
              <a:ext uri="{FF2B5EF4-FFF2-40B4-BE49-F238E27FC236}">
                <a16:creationId xmlns:a16="http://schemas.microsoft.com/office/drawing/2014/main" id="{9A85106F-B50B-4663-A923-7A0519C68AFF}"/>
              </a:ext>
            </a:extLst>
          </p:cNvPr>
          <p:cNvSpPr>
            <a:spLocks noGrp="1"/>
          </p:cNvSpPr>
          <p:nvPr>
            <p:ph idx="1"/>
          </p:nvPr>
        </p:nvSpPr>
        <p:spPr/>
        <p:txBody>
          <a:bodyPr>
            <a:normAutofit/>
          </a:bodyPr>
          <a:lstStyle/>
          <a:p>
            <a:r>
              <a:rPr lang="en-US" dirty="0"/>
              <a:t>Comment card</a:t>
            </a:r>
          </a:p>
          <a:p>
            <a:r>
              <a:rPr lang="en-US" dirty="0"/>
              <a:t>Comment online at seattle.gov/privacy </a:t>
            </a:r>
          </a:p>
          <a:p>
            <a:r>
              <a:rPr lang="en-US" dirty="0"/>
              <a:t>Mail a comment to Surveillance &amp; Privacy Program:  Seattle IT, PO Box 94709, Seattle, WA 98124</a:t>
            </a:r>
          </a:p>
        </p:txBody>
      </p:sp>
      <p:sp>
        <p:nvSpPr>
          <p:cNvPr id="4" name="TextBox 3">
            <a:extLst>
              <a:ext uri="{FF2B5EF4-FFF2-40B4-BE49-F238E27FC236}">
                <a16:creationId xmlns:a16="http://schemas.microsoft.com/office/drawing/2014/main" id="{7605E020-5418-4C35-A685-4DEA166C6DA7}"/>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613668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4A2C-B378-44E3-BECF-D0F6E531E8F1}"/>
              </a:ext>
            </a:extLst>
          </p:cNvPr>
          <p:cNvSpPr>
            <a:spLocks noGrp="1"/>
          </p:cNvSpPr>
          <p:nvPr>
            <p:ph type="title"/>
          </p:nvPr>
        </p:nvSpPr>
        <p:spPr/>
        <p:txBody>
          <a:bodyPr/>
          <a:lstStyle/>
          <a:p>
            <a:r>
              <a:rPr lang="en-US" dirty="0"/>
              <a:t>Ground Rules</a:t>
            </a:r>
          </a:p>
        </p:txBody>
      </p:sp>
      <p:sp>
        <p:nvSpPr>
          <p:cNvPr id="3" name="Content Placeholder 2">
            <a:extLst>
              <a:ext uri="{FF2B5EF4-FFF2-40B4-BE49-F238E27FC236}">
                <a16:creationId xmlns:a16="http://schemas.microsoft.com/office/drawing/2014/main" id="{8D7D347A-045A-4BC2-ABC8-EC4AA95184D4}"/>
              </a:ext>
            </a:extLst>
          </p:cNvPr>
          <p:cNvSpPr>
            <a:spLocks noGrp="1"/>
          </p:cNvSpPr>
          <p:nvPr>
            <p:ph idx="1"/>
          </p:nvPr>
        </p:nvSpPr>
        <p:spPr/>
        <p:txBody>
          <a:bodyPr/>
          <a:lstStyle/>
          <a:p>
            <a:r>
              <a:rPr lang="en-US" dirty="0"/>
              <a:t>We are here to talk about the technologies currently in use</a:t>
            </a:r>
          </a:p>
          <a:p>
            <a:r>
              <a:rPr lang="en-US" dirty="0"/>
              <a:t>Be polite and allow others to have time to speak</a:t>
            </a:r>
          </a:p>
          <a:p>
            <a:r>
              <a:rPr lang="en-US" dirty="0"/>
              <a:t>Keep it civil and respectful</a:t>
            </a:r>
          </a:p>
        </p:txBody>
      </p:sp>
      <p:sp>
        <p:nvSpPr>
          <p:cNvPr id="4" name="TextBox 3">
            <a:extLst>
              <a:ext uri="{FF2B5EF4-FFF2-40B4-BE49-F238E27FC236}">
                <a16:creationId xmlns:a16="http://schemas.microsoft.com/office/drawing/2014/main" id="{E1CE66EC-ED55-4864-895D-FD11EE9F709B}"/>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559113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0FDED9-B03B-4EBF-9D09-B143357AD2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1" cy="6053258"/>
          </a:xfrm>
          <a:prstGeom prst="rect">
            <a:avLst/>
          </a:prstGeom>
        </p:spPr>
      </p:pic>
      <p:sp>
        <p:nvSpPr>
          <p:cNvPr id="8" name="Title 1">
            <a:extLst>
              <a:ext uri="{FF2B5EF4-FFF2-40B4-BE49-F238E27FC236}">
                <a16:creationId xmlns:a16="http://schemas.microsoft.com/office/drawing/2014/main" id="{B1959FC0-67C0-419F-9B62-8FFFDA0C2B4B}"/>
              </a:ext>
            </a:extLst>
          </p:cNvPr>
          <p:cNvSpPr>
            <a:spLocks noGrp="1"/>
          </p:cNvSpPr>
          <p:nvPr>
            <p:ph type="ctrTitle"/>
          </p:nvPr>
        </p:nvSpPr>
        <p:spPr>
          <a:xfrm>
            <a:off x="0" y="0"/>
            <a:ext cx="6858000" cy="2002925"/>
          </a:xfrm>
          <a:solidFill>
            <a:schemeClr val="bg1">
              <a:alpha val="50000"/>
            </a:schemeClr>
          </a:solidFill>
        </p:spPr>
        <p:txBody>
          <a:bodyPr>
            <a:normAutofit fontScale="90000"/>
          </a:bodyPr>
          <a:lstStyle/>
          <a:p>
            <a:r>
              <a:rPr lang="en-US" dirty="0"/>
              <a:t>Supporting safety and mobility </a:t>
            </a:r>
            <a:br>
              <a:rPr lang="en-US" dirty="0"/>
            </a:br>
            <a:r>
              <a:rPr lang="en-US" dirty="0"/>
              <a:t>via real-time technology</a:t>
            </a:r>
          </a:p>
        </p:txBody>
      </p:sp>
      <p:sp>
        <p:nvSpPr>
          <p:cNvPr id="9" name="Subtitle 2">
            <a:extLst>
              <a:ext uri="{FF2B5EF4-FFF2-40B4-BE49-F238E27FC236}">
                <a16:creationId xmlns:a16="http://schemas.microsoft.com/office/drawing/2014/main" id="{02FB9A00-0EAC-4D45-9D2B-30B18A392A51}"/>
              </a:ext>
            </a:extLst>
          </p:cNvPr>
          <p:cNvSpPr>
            <a:spLocks noGrp="1"/>
          </p:cNvSpPr>
          <p:nvPr>
            <p:ph type="subTitle" idx="1"/>
          </p:nvPr>
        </p:nvSpPr>
        <p:spPr>
          <a:xfrm>
            <a:off x="-2" y="2002925"/>
            <a:ext cx="6858000" cy="487442"/>
          </a:xfrm>
          <a:solidFill>
            <a:schemeClr val="bg1">
              <a:alpha val="50000"/>
            </a:schemeClr>
          </a:solidFill>
        </p:spPr>
        <p:txBody>
          <a:bodyPr>
            <a:normAutofit fontScale="77500" lnSpcReduction="20000"/>
          </a:bodyPr>
          <a:lstStyle/>
          <a:p>
            <a:r>
              <a:rPr lang="en-US" dirty="0"/>
              <a:t>Traffic cameras and license plate readers</a:t>
            </a:r>
          </a:p>
        </p:txBody>
      </p:sp>
      <p:sp>
        <p:nvSpPr>
          <p:cNvPr id="10" name="Rectangle 9">
            <a:extLst>
              <a:ext uri="{FF2B5EF4-FFF2-40B4-BE49-F238E27FC236}">
                <a16:creationId xmlns:a16="http://schemas.microsoft.com/office/drawing/2014/main" id="{61167B8C-A1E8-41FE-9562-0A302D2C2EAB}"/>
              </a:ext>
            </a:extLst>
          </p:cNvPr>
          <p:cNvSpPr/>
          <p:nvPr/>
        </p:nvSpPr>
        <p:spPr>
          <a:xfrm>
            <a:off x="-1" y="6119336"/>
            <a:ext cx="4299857" cy="738664"/>
          </a:xfrm>
          <a:prstGeom prst="rect">
            <a:avLst/>
          </a:prstGeom>
        </p:spPr>
        <p:txBody>
          <a:bodyPr wrap="square">
            <a:spAutoFit/>
          </a:bodyPr>
          <a:lstStyle/>
          <a:p>
            <a:r>
              <a:rPr lang="en-US" sz="1400" dirty="0"/>
              <a:t>Surveillance Public Engagement Meetings</a:t>
            </a:r>
          </a:p>
          <a:p>
            <a:r>
              <a:rPr lang="en-US" sz="1400" dirty="0"/>
              <a:t>Seattle Department of Transportation</a:t>
            </a:r>
          </a:p>
          <a:p>
            <a:r>
              <a:rPr lang="en-US" sz="1400" dirty="0"/>
              <a:t>10/25/18 and 11/5/18</a:t>
            </a:r>
          </a:p>
        </p:txBody>
      </p:sp>
    </p:spTree>
    <p:extLst>
      <p:ext uri="{BB962C8B-B14F-4D97-AF65-F5344CB8AC3E}">
        <p14:creationId xmlns:p14="http://schemas.microsoft.com/office/powerpoint/2010/main" val="3339550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908650" y="295867"/>
            <a:ext cx="5730815" cy="1200330"/>
          </a:xfrm>
        </p:spPr>
        <p:txBody>
          <a:bodyPr>
            <a:normAutofit/>
          </a:bodyPr>
          <a:lstStyle/>
          <a:p>
            <a:r>
              <a:rPr lang="en-US" sz="4000" dirty="0">
                <a:cs typeface="Seattle Text"/>
              </a:rPr>
              <a:t>Taking a step back + looking ahead</a:t>
            </a:r>
          </a:p>
        </p:txBody>
      </p:sp>
      <p:sp>
        <p:nvSpPr>
          <p:cNvPr id="6" name="Content Placeholder 5">
            <a:extLst>
              <a:ext uri="{FF2B5EF4-FFF2-40B4-BE49-F238E27FC236}">
                <a16:creationId xmlns:a16="http://schemas.microsoft.com/office/drawing/2014/main" id="{5A3A5A8F-FB49-4ACD-A775-9565476642E9}"/>
              </a:ext>
            </a:extLst>
          </p:cNvPr>
          <p:cNvSpPr>
            <a:spLocks noGrp="1"/>
          </p:cNvSpPr>
          <p:nvPr>
            <p:ph idx="1"/>
          </p:nvPr>
        </p:nvSpPr>
        <p:spPr>
          <a:xfrm>
            <a:off x="838200" y="1825625"/>
            <a:ext cx="5454769" cy="3771022"/>
          </a:xfrm>
        </p:spPr>
        <p:txBody>
          <a:bodyPr vert="horz" lIns="91440" tIns="45720" rIns="91440" bIns="45720" rtlCol="0" anchor="t">
            <a:normAutofit/>
          </a:bodyPr>
          <a:lstStyle/>
          <a:p>
            <a:r>
              <a:rPr lang="en-US" sz="2800" dirty="0">
                <a:cs typeface="Calibri"/>
              </a:rPr>
              <a:t>Seattle is growing, but our streets are not</a:t>
            </a:r>
            <a:endParaRPr lang="en-US" sz="2800" dirty="0"/>
          </a:p>
          <a:p>
            <a:r>
              <a:rPr lang="en-US" sz="2800" dirty="0">
                <a:cs typeface="Calibri"/>
              </a:rPr>
              <a:t>How we do we make best use of limited space?</a:t>
            </a:r>
          </a:p>
          <a:p>
            <a:r>
              <a:rPr lang="en-US" sz="2800" dirty="0">
                <a:cs typeface="Calibri"/>
              </a:rPr>
              <a:t>What's the role of technology in making our system safer, more efficient, and reliable?</a:t>
            </a:r>
          </a:p>
          <a:p>
            <a:r>
              <a:rPr lang="en-US" sz="2800" dirty="0">
                <a:cs typeface="Calibri"/>
              </a:rPr>
              <a:t>Upcoming constraints </a:t>
            </a:r>
            <a:endParaRPr lang="en-US" sz="2800" i="1" dirty="0">
              <a:cs typeface="Calibri"/>
            </a:endParaRPr>
          </a:p>
          <a:p>
            <a:pPr marL="0" indent="0">
              <a:buNone/>
            </a:pPr>
            <a:endParaRPr lang="en-US" sz="2800" dirty="0">
              <a:cs typeface="Calibri"/>
            </a:endParaRPr>
          </a:p>
          <a:p>
            <a:pPr marL="0" indent="0">
              <a:buNone/>
            </a:pPr>
            <a:endParaRPr lang="en-US" sz="2800" dirty="0">
              <a:cs typeface="Calibri"/>
            </a:endParaRPr>
          </a:p>
        </p:txBody>
      </p:sp>
      <p:pic>
        <p:nvPicPr>
          <p:cNvPr id="3" name="Picture 3" descr="A car driving on a city street filled with lots of traffic&#10;&#10;Description generated with very high confidence">
            <a:extLst>
              <a:ext uri="{FF2B5EF4-FFF2-40B4-BE49-F238E27FC236}">
                <a16:creationId xmlns:a16="http://schemas.microsoft.com/office/drawing/2014/main" id="{EABC1CF4-8C33-4E59-8350-6119D0323E13}"/>
              </a:ext>
            </a:extLst>
          </p:cNvPr>
          <p:cNvPicPr>
            <a:picLocks noChangeAspect="1"/>
          </p:cNvPicPr>
          <p:nvPr/>
        </p:nvPicPr>
        <p:blipFill>
          <a:blip r:embed="rId3"/>
          <a:stretch>
            <a:fillRect/>
          </a:stretch>
        </p:blipFill>
        <p:spPr>
          <a:xfrm>
            <a:off x="7168552" y="489731"/>
            <a:ext cx="4425350" cy="4987142"/>
          </a:xfrm>
          <a:prstGeom prst="rect">
            <a:avLst/>
          </a:prstGeom>
        </p:spPr>
      </p:pic>
      <p:sp>
        <p:nvSpPr>
          <p:cNvPr id="5" name="TextBox 4">
            <a:extLst>
              <a:ext uri="{FF2B5EF4-FFF2-40B4-BE49-F238E27FC236}">
                <a16:creationId xmlns:a16="http://schemas.microsoft.com/office/drawing/2014/main" id="{DC4B6E8C-E116-40C4-AAFC-9D9E9929035F}"/>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3986397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F100-32AE-4693-A7DC-BD55703B4A6E}"/>
              </a:ext>
            </a:extLst>
          </p:cNvPr>
          <p:cNvSpPr>
            <a:spLocks noGrp="1"/>
          </p:cNvSpPr>
          <p:nvPr>
            <p:ph type="title"/>
          </p:nvPr>
        </p:nvSpPr>
        <p:spPr>
          <a:xfrm>
            <a:off x="544287" y="362505"/>
            <a:ext cx="10515600" cy="1325563"/>
          </a:xfrm>
        </p:spPr>
        <p:txBody>
          <a:bodyPr>
            <a:normAutofit/>
          </a:bodyPr>
          <a:lstStyle/>
          <a:p>
            <a:r>
              <a:rPr lang="en-US" sz="4400" dirty="0"/>
              <a:t>Traffic cameras</a:t>
            </a:r>
          </a:p>
        </p:txBody>
      </p:sp>
      <p:sp>
        <p:nvSpPr>
          <p:cNvPr id="3" name="Content Placeholder 2">
            <a:extLst>
              <a:ext uri="{FF2B5EF4-FFF2-40B4-BE49-F238E27FC236}">
                <a16:creationId xmlns:a16="http://schemas.microsoft.com/office/drawing/2014/main" id="{B063DD75-025E-47D6-B796-212099B7C3AE}"/>
              </a:ext>
            </a:extLst>
          </p:cNvPr>
          <p:cNvSpPr>
            <a:spLocks noGrp="1"/>
          </p:cNvSpPr>
          <p:nvPr>
            <p:ph idx="1"/>
          </p:nvPr>
        </p:nvSpPr>
        <p:spPr>
          <a:xfrm>
            <a:off x="544286" y="1614311"/>
            <a:ext cx="5001785" cy="4307517"/>
          </a:xfrm>
        </p:spPr>
        <p:txBody>
          <a:bodyPr vert="horz" lIns="91440" tIns="45720" rIns="91440" bIns="45720" rtlCol="0" anchor="t">
            <a:normAutofit/>
          </a:bodyPr>
          <a:lstStyle/>
          <a:p>
            <a:pPr marL="0" indent="0">
              <a:buNone/>
            </a:pPr>
            <a:r>
              <a:rPr lang="en-US" sz="3200" b="1" dirty="0"/>
              <a:t>Why do we use them?</a:t>
            </a:r>
          </a:p>
          <a:p>
            <a:r>
              <a:rPr lang="en-US" sz="2800" dirty="0">
                <a:cs typeface="Calibri"/>
              </a:rPr>
              <a:t>Decrease travel delays and improve safety</a:t>
            </a:r>
            <a:endParaRPr lang="en-US" sz="2800" dirty="0"/>
          </a:p>
          <a:p>
            <a:r>
              <a:rPr lang="en-US" sz="2800" dirty="0"/>
              <a:t>Help detect incidents and respond quickly</a:t>
            </a:r>
            <a:endParaRPr lang="en-US" sz="2800" dirty="0">
              <a:cs typeface="Calibri"/>
            </a:endParaRPr>
          </a:p>
          <a:p>
            <a:r>
              <a:rPr lang="en-US" sz="2800" dirty="0">
                <a:latin typeface="Calibri"/>
                <a:cs typeface="Calibri"/>
              </a:rPr>
              <a:t>Inform and respond to public</a:t>
            </a:r>
          </a:p>
          <a:p>
            <a:r>
              <a:rPr lang="en-US" sz="2800" dirty="0">
                <a:latin typeface="Calibri"/>
                <a:cs typeface="Calibri"/>
              </a:rPr>
              <a:t>Support response during regional emergencies</a:t>
            </a:r>
            <a:endParaRPr lang="en-US" sz="2800" dirty="0">
              <a:cs typeface="Calibri"/>
            </a:endParaRPr>
          </a:p>
          <a:p>
            <a:endParaRPr lang="en-US" dirty="0"/>
          </a:p>
        </p:txBody>
      </p:sp>
      <p:pic>
        <p:nvPicPr>
          <p:cNvPr id="4" name="Picture 3">
            <a:extLst>
              <a:ext uri="{FF2B5EF4-FFF2-40B4-BE49-F238E27FC236}">
                <a16:creationId xmlns:a16="http://schemas.microsoft.com/office/drawing/2014/main" id="{BE4596D8-0C32-4DF2-AE5C-986BA846183D}"/>
              </a:ext>
            </a:extLst>
          </p:cNvPr>
          <p:cNvPicPr>
            <a:picLocks noChangeAspect="1"/>
          </p:cNvPicPr>
          <p:nvPr/>
        </p:nvPicPr>
        <p:blipFill rotWithShape="1">
          <a:blip r:embed="rId3"/>
          <a:srcRect l="9893" t="4158" r="63331"/>
          <a:stretch/>
        </p:blipFill>
        <p:spPr>
          <a:xfrm>
            <a:off x="5743222" y="1620584"/>
            <a:ext cx="2710543" cy="3935830"/>
          </a:xfrm>
          <a:prstGeom prst="rect">
            <a:avLst/>
          </a:prstGeom>
        </p:spPr>
      </p:pic>
      <p:pic>
        <p:nvPicPr>
          <p:cNvPr id="5" name="Picture 4">
            <a:extLst>
              <a:ext uri="{FF2B5EF4-FFF2-40B4-BE49-F238E27FC236}">
                <a16:creationId xmlns:a16="http://schemas.microsoft.com/office/drawing/2014/main" id="{E211DD4F-A720-445E-A7B0-7531FC79E380}"/>
              </a:ext>
            </a:extLst>
          </p:cNvPr>
          <p:cNvPicPr>
            <a:picLocks noChangeAspect="1"/>
          </p:cNvPicPr>
          <p:nvPr/>
        </p:nvPicPr>
        <p:blipFill rotWithShape="1">
          <a:blip r:embed="rId4"/>
          <a:srcRect l="57680" t="2218" r="10149" b="15561"/>
          <a:stretch/>
        </p:blipFill>
        <p:spPr>
          <a:xfrm>
            <a:off x="8904916" y="1880071"/>
            <a:ext cx="2939143" cy="3049969"/>
          </a:xfrm>
          <a:prstGeom prst="rect">
            <a:avLst/>
          </a:prstGeom>
        </p:spPr>
      </p:pic>
      <p:sp>
        <p:nvSpPr>
          <p:cNvPr id="6" name="Arrow: Right 5">
            <a:extLst>
              <a:ext uri="{FF2B5EF4-FFF2-40B4-BE49-F238E27FC236}">
                <a16:creationId xmlns:a16="http://schemas.microsoft.com/office/drawing/2014/main" id="{AB47F170-8377-478D-9BEE-1944CEC4466A}"/>
              </a:ext>
            </a:extLst>
          </p:cNvPr>
          <p:cNvSpPr/>
          <p:nvPr/>
        </p:nvSpPr>
        <p:spPr>
          <a:xfrm rot="20650626">
            <a:off x="7242891" y="4359278"/>
            <a:ext cx="1807547" cy="519269"/>
          </a:xfrm>
          <a:prstGeom prst="rightArrow">
            <a:avLst/>
          </a:prstGeom>
          <a:solidFill>
            <a:srgbClr val="003DA5"/>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dirty="0">
              <a:solidFill>
                <a:schemeClr val="lt1"/>
              </a:solidFill>
              <a:latin typeface="Calibri"/>
              <a:ea typeface="Calibri"/>
              <a:cs typeface="Calibri"/>
              <a:sym typeface="Calibri"/>
            </a:endParaRPr>
          </a:p>
        </p:txBody>
      </p:sp>
      <p:sp>
        <p:nvSpPr>
          <p:cNvPr id="7" name="TextBox 6">
            <a:extLst>
              <a:ext uri="{FF2B5EF4-FFF2-40B4-BE49-F238E27FC236}">
                <a16:creationId xmlns:a16="http://schemas.microsoft.com/office/drawing/2014/main" id="{4BC730D3-A049-4771-93F4-0AEB64036B06}"/>
              </a:ext>
            </a:extLst>
          </p:cNvPr>
          <p:cNvSpPr txBox="1"/>
          <p:nvPr/>
        </p:nvSpPr>
        <p:spPr>
          <a:xfrm>
            <a:off x="247425" y="6488668"/>
            <a:ext cx="93591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DA5"/>
              </a:solidFill>
              <a:effectLst/>
              <a:uLnTx/>
              <a:uFillTx/>
              <a:latin typeface="Calibri"/>
              <a:ea typeface="+mn-ea"/>
              <a:cs typeface="+mn-cs"/>
            </a:endParaRPr>
          </a:p>
        </p:txBody>
      </p:sp>
    </p:spTree>
    <p:extLst>
      <p:ext uri="{BB962C8B-B14F-4D97-AF65-F5344CB8AC3E}">
        <p14:creationId xmlns:p14="http://schemas.microsoft.com/office/powerpoint/2010/main" val="1734381234"/>
      </p:ext>
    </p:extLst>
  </p:cSld>
  <p:clrMapOvr>
    <a:masterClrMapping/>
  </p:clrMapOvr>
</p:sld>
</file>

<file path=ppt/theme/theme1.xml><?xml version="1.0" encoding="utf-8"?>
<a:theme xmlns:a="http://schemas.openxmlformats.org/drawingml/2006/main" name="1_Office Theme">
  <a:themeElements>
    <a:clrScheme name="Custom 1">
      <a:dk1>
        <a:srgbClr val="003DA5"/>
      </a:dk1>
      <a:lt1>
        <a:sysClr val="window" lastClr="FFFFFF"/>
      </a:lt1>
      <a:dk2>
        <a:srgbClr val="003DA5"/>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attle Tex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4.25.18 City-wide PowerPoint Template" id="{50BCF532-A877-4BC6-93CC-BECF1D76A87E}" vid="{08C43C2F-C7D1-4690-A9E8-424F774E92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Document" ma:contentTypeID="0x0101006036236C2D2C484495D6DA2B2B08A5D8" ma:contentTypeVersion="1582" ma:contentTypeDescription="Create a new document." ma:contentTypeScope="" ma:versionID="e4905537ff70aa6184722bb76a2dd81d">
  <xsd:schema xmlns:xsd="http://www.w3.org/2001/XMLSchema" xmlns:xs="http://www.w3.org/2001/XMLSchema" xmlns:p="http://schemas.microsoft.com/office/2006/metadata/properties" xmlns:ns2="176182a7-bd83-4e2e-b604-519ee9c55ad9" xmlns:ns3="97c2a25c-25db-4634-b347-87ab0af10b27" xmlns:ns4="ab5634be-2311-4387-b4b0-c29cd4be2ff8" targetNamespace="http://schemas.microsoft.com/office/2006/metadata/properties" ma:root="true" ma:fieldsID="b9f828db80850a0d529889a7417b083b" ns2:_="" ns3:_="" ns4:_="">
    <xsd:import namespace="176182a7-bd83-4e2e-b604-519ee9c55ad9"/>
    <xsd:import namespace="97c2a25c-25db-4634-b347-87ab0af10b27"/>
    <xsd:import namespace="ab5634be-2311-4387-b4b0-c29cd4be2ff8"/>
    <xsd:element name="properties">
      <xsd:complexType>
        <xsd:sequence>
          <xsd:element name="documentManagement">
            <xsd:complexType>
              <xsd:all>
                <xsd:element ref="ns2:SharedWithUsers" minOccurs="0"/>
                <xsd:element ref="ns2:SharedWithDetails" minOccurs="0"/>
                <xsd:element ref="ns3:TaxCatchAll" minOccurs="0"/>
                <xsd:element ref="ns4:of05cf93da9044d9b83fb615d70f0955" minOccurs="0"/>
                <xsd:element ref="ns4:Document_x0020_Status" minOccurs="0"/>
                <xsd:element ref="ns4:n382d615e0974571b38aee72df1f1c5f" minOccurs="0"/>
                <xsd:element ref="ns4:MediaServiceMetadata" minOccurs="0"/>
                <xsd:element ref="ns4:MediaServiceFastMetadata" minOccurs="0"/>
                <xsd:element ref="ns2:_dlc_DocIdUrl" minOccurs="0"/>
                <xsd:element ref="ns2:_dlc_DocIdPersistId" minOccurs="0"/>
                <xsd:element ref="ns4:MediaServiceDateTaken" minOccurs="0"/>
                <xsd:element ref="ns4:MediaServiceAutoTags" minOccurs="0"/>
                <xsd:element ref="ns4:MediaServiceOCR" minOccurs="0"/>
                <xsd:element ref="ns4:MediaServiceLocation" minOccurs="0"/>
                <xsd:element ref="ns2:_dlc_DocId"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6182a7-bd83-4e2e-b604-519ee9c55ad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_dlc_DocId" ma:index="25"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2a25c-25db-4634-b347-87ab0af10b27" elementFormDefault="qualified">
    <xsd:import namespace="http://schemas.microsoft.com/office/2006/documentManagement/types"/>
    <xsd:import namespace="http://schemas.microsoft.com/office/infopath/2007/PartnerControls"/>
    <xsd:element name="TaxCatchAll" ma:index="10" nillable="true" ma:displayName="Taxonomy Catch All Column" ma:description="" ma:hidden="true" ma:list="{9b5a748f-d8ae-48f7-be1f-be099d7c5b39}" ma:internalName="TaxCatchAll" ma:showField="CatchAllData" ma:web="176182a7-bd83-4e2e-b604-519ee9c55a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5634be-2311-4387-b4b0-c29cd4be2ff8" elementFormDefault="qualified">
    <xsd:import namespace="http://schemas.microsoft.com/office/2006/documentManagement/types"/>
    <xsd:import namespace="http://schemas.microsoft.com/office/infopath/2007/PartnerControls"/>
    <xsd:element name="of05cf93da9044d9b83fb615d70f0955" ma:index="12" nillable="true" ma:taxonomy="true" ma:internalName="of05cf93da9044d9b83fb615d70f0955" ma:taxonomyFieldName="Unit" ma:displayName="Unit" ma:default="" ma:fieldId="{8f05cf93-da90-44d9-b83f-b615d70f0955}" ma:sspId="dec48df8-e8cc-4a73-a73e-519b29584afd" ma:termSetId="ae5c2573-8a3b-48f5-ad35-c66dadeb7614" ma:anchorId="00000000-0000-0000-0000-000000000000" ma:open="true" ma:isKeyword="false">
      <xsd:complexType>
        <xsd:sequence>
          <xsd:element ref="pc:Terms" minOccurs="0" maxOccurs="1"/>
        </xsd:sequence>
      </xsd:complexType>
    </xsd:element>
    <xsd:element name="Document_x0020_Status" ma:index="13" nillable="true" ma:displayName="Document Status" ma:default="Draft/Working" ma:description="The status of the document" ma:format="Dropdown" ma:internalName="Document_x0020_Status">
      <xsd:simpleType>
        <xsd:restriction base="dms:Choice">
          <xsd:enumeration value="Draft/Working"/>
          <xsd:enumeration value="Submitted for Director Approval"/>
          <xsd:enumeration value="Submitted for CTO Approval"/>
          <xsd:enumeration value="Approved"/>
          <xsd:enumeration value="Published/Submitted"/>
        </xsd:restriction>
      </xsd:simpleType>
    </xsd:element>
    <xsd:element name="n382d615e0974571b38aee72df1f1c5f" ma:index="15" nillable="true" ma:taxonomy="true" ma:internalName="n382d615e0974571b38aee72df1f1c5f" ma:taxonomyFieldName="Program" ma:displayName="Program" ma:default="" ma:fieldId="{7382d615-e097-4571-b38a-ee72df1f1c5f}" ma:taxonomyMulti="true" ma:sspId="dec48df8-e8cc-4a73-a73e-519b29584afd" ma:termSetId="773d484a-9690-4784-82bc-50bfc2f6f9e1" ma:anchorId="00000000-0000-0000-0000-000000000000" ma:open="true" ma:isKeyword="false">
      <xsd:complexType>
        <xsd:sequence>
          <xsd:element ref="pc:Terms" minOccurs="0" maxOccurs="1"/>
        </xsd:sequence>
      </xsd:complex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20" nillable="true" ma:displayName="MediaServiceDateTaken" ma:description="" ma:hidden="true" ma:internalName="MediaServiceDateTaken" ma:readOnly="true">
      <xsd:simpleType>
        <xsd:restriction base="dms:Text"/>
      </xsd:simpleType>
    </xsd:element>
    <xsd:element name="MediaServiceAutoTags" ma:index="21" nillable="true" ma:displayName="MediaServiceAutoTags" ma:internalName="MediaServiceAutoTags" ma:readOnly="true">
      <xsd:simpleType>
        <xsd:restriction base="dms:Text"/>
      </xsd:simpleType>
    </xsd:element>
    <xsd:element name="MediaServiceOCR" ma:index="22" nillable="true" ma:displayName="MediaServiceOCR" ma:internalName="MediaServiceOCR" ma:readOnly="true">
      <xsd:simpleType>
        <xsd:restriction base="dms:Note">
          <xsd:maxLength value="255"/>
        </xsd:restriction>
      </xsd:simpleType>
    </xsd:element>
    <xsd:element name="MediaServiceLocation" ma:index="23" nillable="true" ma:displayName="MediaServiceLocation" ma:internalName="MediaServiceLocation"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2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n382d615e0974571b38aee72df1f1c5f xmlns="ab5634be-2311-4387-b4b0-c29cd4be2ff8">
      <Terms xmlns="http://schemas.microsoft.com/office/infopath/2007/PartnerControls"/>
    </n382d615e0974571b38aee72df1f1c5f>
    <TaxCatchAll xmlns="97c2a25c-25db-4634-b347-87ab0af10b27"/>
    <Document_x0020_Status xmlns="ab5634be-2311-4387-b4b0-c29cd4be2ff8">Draft/Working</Document_x0020_Status>
    <of05cf93da9044d9b83fb615d70f0955 xmlns="ab5634be-2311-4387-b4b0-c29cd4be2ff8">
      <Terms xmlns="http://schemas.microsoft.com/office/infopath/2007/PartnerControls"/>
    </of05cf93da9044d9b83fb615d70f0955>
  </documentManagement>
</p:properties>
</file>

<file path=customXml/itemProps1.xml><?xml version="1.0" encoding="utf-8"?>
<ds:datastoreItem xmlns:ds="http://schemas.openxmlformats.org/officeDocument/2006/customXml" ds:itemID="{92F600EE-2CA9-48A0-AF37-4AB31B14689C}">
  <ds:schemaRefs>
    <ds:schemaRef ds:uri="http://schemas.microsoft.com/sharepoint/v3/contenttype/forms"/>
  </ds:schemaRefs>
</ds:datastoreItem>
</file>

<file path=customXml/itemProps2.xml><?xml version="1.0" encoding="utf-8"?>
<ds:datastoreItem xmlns:ds="http://schemas.openxmlformats.org/officeDocument/2006/customXml" ds:itemID="{E684E8CB-4AD2-4EF1-917A-3B789BA962AD}">
  <ds:schemaRefs>
    <ds:schemaRef ds:uri="http://schemas.microsoft.com/sharepoint/events"/>
  </ds:schemaRefs>
</ds:datastoreItem>
</file>

<file path=customXml/itemProps3.xml><?xml version="1.0" encoding="utf-8"?>
<ds:datastoreItem xmlns:ds="http://schemas.openxmlformats.org/officeDocument/2006/customXml" ds:itemID="{17340CE8-11FF-44E9-8880-6A0E17226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6182a7-bd83-4e2e-b604-519ee9c55ad9"/>
    <ds:schemaRef ds:uri="97c2a25c-25db-4634-b347-87ab0af10b27"/>
    <ds:schemaRef ds:uri="ab5634be-2311-4387-b4b0-c29cd4be2f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051E2F0-35BA-499C-8730-9B581FE8C4AD}">
  <ds:schemaRefs>
    <ds:schemaRef ds:uri="176182a7-bd83-4e2e-b604-519ee9c55ad9"/>
    <ds:schemaRef ds:uri="http://schemas.microsoft.com/office/2006/metadata/properties"/>
    <ds:schemaRef ds:uri="http://schemas.microsoft.com/office/2006/documentManagement/types"/>
    <ds:schemaRef ds:uri="http://purl.org/dc/dcmitype/"/>
    <ds:schemaRef ds:uri="http://purl.org/dc/terms/"/>
    <ds:schemaRef ds:uri="ab5634be-2311-4387-b4b0-c29cd4be2ff8"/>
    <ds:schemaRef ds:uri="http://purl.org/dc/elements/1.1/"/>
    <ds:schemaRef ds:uri="http://schemas.openxmlformats.org/package/2006/metadata/core-properties"/>
    <ds:schemaRef ds:uri="97c2a25c-25db-4634-b347-87ab0af10b27"/>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40</TotalTime>
  <Words>1757</Words>
  <Application>Microsoft Office PowerPoint</Application>
  <PresentationFormat>Widescreen</PresentationFormat>
  <Paragraphs>214</Paragraphs>
  <Slides>31</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Seattle Text</vt:lpstr>
      <vt:lpstr>Times New Roman</vt:lpstr>
      <vt:lpstr>Wingdings</vt:lpstr>
      <vt:lpstr>1_Office Theme</vt:lpstr>
      <vt:lpstr>Surveillance Technology Public  Comment Meeting </vt:lpstr>
      <vt:lpstr>Welcome to Public Engagement Session: SDOT and SFD</vt:lpstr>
      <vt:lpstr>City of Seattle’s Definition of Surveillance</vt:lpstr>
      <vt:lpstr>Rundown of Events</vt:lpstr>
      <vt:lpstr>How to Comment on Technologies</vt:lpstr>
      <vt:lpstr>Ground Rules</vt:lpstr>
      <vt:lpstr>Supporting safety and mobility  via real-time technology</vt:lpstr>
      <vt:lpstr>Taking a step back + looking ahead</vt:lpstr>
      <vt:lpstr>Traffic cameras</vt:lpstr>
      <vt:lpstr>License plate readers (LPRs)</vt:lpstr>
      <vt:lpstr>Traffic cameras</vt:lpstr>
      <vt:lpstr>Traffic camera policies</vt:lpstr>
      <vt:lpstr>What happens with the camera data?</vt:lpstr>
      <vt:lpstr>License plate readers (LPRs)</vt:lpstr>
      <vt:lpstr>License plate readers (LPRs)</vt:lpstr>
      <vt:lpstr>What happens with the LPR data?</vt:lpstr>
      <vt:lpstr>Questions?</vt:lpstr>
      <vt:lpstr>Seattle Fire Department Digital + Hazmat Cameras </vt:lpstr>
      <vt:lpstr>Summary of Seattle Fire Department</vt:lpstr>
      <vt:lpstr>Facts about your Seattle Fire Department</vt:lpstr>
      <vt:lpstr>An old Saying </vt:lpstr>
      <vt:lpstr>Hazardous Materials (HAZMAT) Camera</vt:lpstr>
      <vt:lpstr>Digital Cameras</vt:lpstr>
      <vt:lpstr>Questions?</vt:lpstr>
      <vt:lpstr>Small Group Discussion </vt:lpstr>
      <vt:lpstr>Small Group Discussion </vt:lpstr>
      <vt:lpstr>Small Group Discussion </vt:lpstr>
      <vt:lpstr>Small Group Discussion </vt:lpstr>
      <vt:lpstr>What’s Next?</vt:lpstr>
      <vt:lpstr>Ways to Comment</vt:lpstr>
      <vt:lpstr>Thank you for joining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Surveillance Technology Public  Comment Meeting</dc:title>
  <dc:creator>Carrier, Sarah</dc:creator>
  <cp:lastModifiedBy>Carrier, Sarah</cp:lastModifiedBy>
  <cp:revision>2</cp:revision>
  <cp:lastPrinted>2018-10-25T17:17:35Z</cp:lastPrinted>
  <dcterms:created xsi:type="dcterms:W3CDTF">2018-10-23T16:57:12Z</dcterms:created>
  <dcterms:modified xsi:type="dcterms:W3CDTF">2018-10-25T17:20:24Z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0x0101006036236C2D2C484495D6DA2B2B08A5D8</vt:lpwstr>
  </property>
  <property fmtid="{D5CDD505-2E9C-101B-9397-08002B2CF9AE}" pid="3" name="Program">
    <vt:lpwstr/>
  </property>
  <property fmtid="{D5CDD505-2E9C-101B-9397-08002B2CF9AE}" pid="4" name="Unit">
    <vt:lpwstr/>
  </property>
</Properties>
</file>